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  <p:sldMasterId id="2147483761" r:id="rId2"/>
    <p:sldMasterId id="2147483773" r:id="rId3"/>
  </p:sldMasterIdLst>
  <p:notesMasterIdLst>
    <p:notesMasterId r:id="rId48"/>
  </p:notesMasterIdLst>
  <p:handoutMasterIdLst>
    <p:handoutMasterId r:id="rId49"/>
  </p:handoutMasterIdLst>
  <p:sldIdLst>
    <p:sldId id="256" r:id="rId4"/>
    <p:sldId id="300" r:id="rId5"/>
    <p:sldId id="257" r:id="rId6"/>
    <p:sldId id="258" r:id="rId7"/>
    <p:sldId id="259" r:id="rId8"/>
    <p:sldId id="260" r:id="rId9"/>
    <p:sldId id="261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5" r:id="rId19"/>
    <p:sldId id="276" r:id="rId20"/>
    <p:sldId id="277" r:id="rId21"/>
    <p:sldId id="278" r:id="rId22"/>
    <p:sldId id="279" r:id="rId23"/>
    <p:sldId id="280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7" r:id="rId35"/>
    <p:sldId id="298" r:id="rId36"/>
    <p:sldId id="293" r:id="rId37"/>
    <p:sldId id="301" r:id="rId38"/>
    <p:sldId id="302" r:id="rId39"/>
    <p:sldId id="303" r:id="rId40"/>
    <p:sldId id="305" r:id="rId41"/>
    <p:sldId id="304" r:id="rId42"/>
    <p:sldId id="306" r:id="rId43"/>
    <p:sldId id="307" r:id="rId44"/>
    <p:sldId id="308" r:id="rId45"/>
    <p:sldId id="309" r:id="rId46"/>
    <p:sldId id="299" r:id="rId47"/>
  </p:sldIdLst>
  <p:sldSz cx="9144000" cy="6858000" type="screen4x3"/>
  <p:notesSz cx="6797675" cy="992822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818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presProps" Target="presProps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5.xml"/><Relationship Id="rId51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547" tIns="45773" rIns="91547" bIns="45773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547" tIns="45773" rIns="91547" bIns="45773" rtlCol="0"/>
          <a:lstStyle>
            <a:lvl1pPr algn="r">
              <a:defRPr sz="1200"/>
            </a:lvl1pPr>
          </a:lstStyle>
          <a:p>
            <a:fld id="{F830A35C-0DC4-4CE6-B502-0437F08080B0}" type="datetimeFigureOut">
              <a:rPr lang="pt-BR" smtClean="0"/>
              <a:pPr/>
              <a:t>16/10/2019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547" tIns="45773" rIns="91547" bIns="45773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547" tIns="45773" rIns="91547" bIns="45773" rtlCol="0" anchor="b"/>
          <a:lstStyle>
            <a:lvl1pPr algn="r">
              <a:defRPr sz="1200"/>
            </a:lvl1pPr>
          </a:lstStyle>
          <a:p>
            <a:fld id="{52A27625-00CC-4AE4-940A-E1EA080811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93619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547" tIns="45773" rIns="91547" bIns="45773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547" tIns="45773" rIns="91547" bIns="45773" rtlCol="0"/>
          <a:lstStyle>
            <a:lvl1pPr algn="r">
              <a:defRPr sz="1200"/>
            </a:lvl1pPr>
          </a:lstStyle>
          <a:p>
            <a:fld id="{3C8A4A4A-E36B-4B24-B547-AD81709F041E}" type="datetimeFigureOut">
              <a:rPr lang="pt-BR" smtClean="0"/>
              <a:pPr/>
              <a:t>16/10/2019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47" tIns="45773" rIns="91547" bIns="45773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547" tIns="45773" rIns="91547" bIns="45773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547" tIns="45773" rIns="91547" bIns="45773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547" tIns="45773" rIns="91547" bIns="45773" rtlCol="0" anchor="b"/>
          <a:lstStyle>
            <a:lvl1pPr algn="r">
              <a:defRPr sz="1200"/>
            </a:lvl1pPr>
          </a:lstStyle>
          <a:p>
            <a:fld id="{2D5C55D5-C7D6-4F4A-83D2-6885685E758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4658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5C55D5-C7D6-4F4A-83D2-6885685E758F}" type="slidenum">
              <a:rPr lang="pt-BR" smtClean="0"/>
              <a:pPr/>
              <a:t>25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6993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C783D-25D6-4A84-AA73-BECD48CD4CC2}" type="datetimeFigureOut">
              <a:rPr lang="pt-BR" smtClean="0"/>
              <a:pPr/>
              <a:t>16/10/2019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8A01-B82E-46E2-B96A-01770E671EE9}" type="slidenum">
              <a:rPr lang="pt-BR" smtClean="0"/>
              <a:pPr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9573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C783D-25D6-4A84-AA73-BECD48CD4CC2}" type="datetimeFigureOut">
              <a:rPr lang="pt-BR" smtClean="0"/>
              <a:pPr/>
              <a:t>16/10/2019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8A01-B82E-46E2-B96A-01770E671EE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7231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C783D-25D6-4A84-AA73-BECD48CD4CC2}" type="datetimeFigureOut">
              <a:rPr lang="pt-BR" smtClean="0"/>
              <a:pPr/>
              <a:t>16/10/2019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8A01-B82E-46E2-B96A-01770E671EE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02061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C783D-25D6-4A84-AA73-BECD48CD4CC2}" type="datetimeFigureOut">
              <a:rPr lang="pt-BR" smtClean="0"/>
              <a:pPr/>
              <a:t>16/10/2019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8A01-B82E-46E2-B96A-01770E671EE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77723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C783D-25D6-4A84-AA73-BECD48CD4CC2}" type="datetimeFigureOut">
              <a:rPr lang="pt-BR" smtClean="0"/>
              <a:pPr/>
              <a:t>16/10/2019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8A01-B82E-46E2-B96A-01770E671EE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57845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C783D-25D6-4A84-AA73-BECD48CD4CC2}" type="datetimeFigureOut">
              <a:rPr lang="pt-BR" smtClean="0"/>
              <a:pPr/>
              <a:t>16/10/2019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8A01-B82E-46E2-B96A-01770E671EE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0711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C783D-25D6-4A84-AA73-BECD48CD4CC2}" type="datetimeFigureOut">
              <a:rPr lang="pt-BR" smtClean="0"/>
              <a:pPr/>
              <a:t>16/10/2019</a:t>
            </a:fld>
            <a:endParaRPr lang="pt-B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8A01-B82E-46E2-B96A-01770E671EE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03933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C783D-25D6-4A84-AA73-BECD48CD4CC2}" type="datetimeFigureOut">
              <a:rPr lang="pt-BR" smtClean="0"/>
              <a:pPr/>
              <a:t>16/10/2019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8A01-B82E-46E2-B96A-01770E671EE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72243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C783D-25D6-4A84-AA73-BECD48CD4CC2}" type="datetimeFigureOut">
              <a:rPr lang="pt-BR" smtClean="0"/>
              <a:pPr/>
              <a:t>16/10/2019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8A01-B82E-46E2-B96A-01770E671EE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96608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C783D-25D6-4A84-AA73-BECD48CD4CC2}" type="datetimeFigureOut">
              <a:rPr lang="pt-BR" smtClean="0"/>
              <a:pPr/>
              <a:t>16/10/2019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8A01-B82E-46E2-B96A-01770E671EE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32334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C783D-25D6-4A84-AA73-BECD48CD4CC2}" type="datetimeFigureOut">
              <a:rPr lang="pt-BR" smtClean="0"/>
              <a:pPr/>
              <a:t>16/10/2019</a:t>
            </a:fld>
            <a:endParaRPr lang="pt-B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0703" y="6236208"/>
            <a:ext cx="3806398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pt-B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8A01-B82E-46E2-B96A-01770E671EE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7430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C783D-25D6-4A84-AA73-BECD48CD4CC2}" type="datetimeFigureOut">
              <a:rPr lang="pt-BR" smtClean="0"/>
              <a:pPr/>
              <a:t>16/10/2019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8A01-B82E-46E2-B96A-01770E671EE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50635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4571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-42172"/>
            <a:ext cx="4576573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B77C783D-25D6-4A84-AA73-BECD48CD4CC2}" type="datetimeFigureOut">
              <a:rPr lang="pt-BR" smtClean="0"/>
              <a:pPr/>
              <a:t>16/10/2019</a:t>
            </a:fld>
            <a:endParaRPr lang="pt-B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" y="6236208"/>
            <a:ext cx="3803904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pt-B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8A01-B82E-46E2-B96A-01770E671EE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69101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C783D-25D6-4A84-AA73-BECD48CD4CC2}" type="datetimeFigureOut">
              <a:rPr lang="pt-BR" smtClean="0"/>
              <a:pPr/>
              <a:t>16/10/2019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8A01-B82E-46E2-B96A-01770E671EE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82769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C783D-25D6-4A84-AA73-BECD48CD4CC2}" type="datetimeFigureOut">
              <a:rPr lang="pt-BR" smtClean="0"/>
              <a:pPr/>
              <a:t>16/10/2019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8A01-B82E-46E2-B96A-01770E671EE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85555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C783D-25D6-4A84-AA73-BECD48CD4CC2}" type="datetimeFigureOut">
              <a:rPr lang="pt-BR" smtClean="0"/>
              <a:pPr/>
              <a:t>16/10/2019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8A01-B82E-46E2-B96A-01770E671EE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98932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C783D-25D6-4A84-AA73-BECD48CD4CC2}" type="datetimeFigureOut">
              <a:rPr lang="pt-BR" smtClean="0"/>
              <a:pPr/>
              <a:t>16/10/2019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8A01-B82E-46E2-B96A-01770E671EE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14346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C783D-25D6-4A84-AA73-BECD48CD4CC2}" type="datetimeFigureOut">
              <a:rPr lang="pt-BR" smtClean="0"/>
              <a:pPr/>
              <a:t>16/10/2019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8A01-B82E-46E2-B96A-01770E671EE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45834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C783D-25D6-4A84-AA73-BECD48CD4CC2}" type="datetimeFigureOut">
              <a:rPr lang="pt-BR" smtClean="0"/>
              <a:pPr/>
              <a:t>16/10/2019</a:t>
            </a:fld>
            <a:endParaRPr lang="pt-B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8A01-B82E-46E2-B96A-01770E671EE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151290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C783D-25D6-4A84-AA73-BECD48CD4CC2}" type="datetimeFigureOut">
              <a:rPr lang="pt-BR" smtClean="0"/>
              <a:pPr/>
              <a:t>16/10/2019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8A01-B82E-46E2-B96A-01770E671EE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92647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C783D-25D6-4A84-AA73-BECD48CD4CC2}" type="datetimeFigureOut">
              <a:rPr lang="pt-BR" smtClean="0"/>
              <a:pPr/>
              <a:t>16/10/2019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8A01-B82E-46E2-B96A-01770E671EE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13315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C783D-25D6-4A84-AA73-BECD48CD4CC2}" type="datetimeFigureOut">
              <a:rPr lang="pt-BR" smtClean="0"/>
              <a:pPr/>
              <a:t>16/10/2019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8A01-B82E-46E2-B96A-01770E671EE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8528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C783D-25D6-4A84-AA73-BECD48CD4CC2}" type="datetimeFigureOut">
              <a:rPr lang="pt-BR" smtClean="0"/>
              <a:pPr/>
              <a:t>16/10/2019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8A01-B82E-46E2-B96A-01770E671EE9}" type="slidenum">
              <a:rPr lang="pt-BR" smtClean="0"/>
              <a:pPr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285389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C783D-25D6-4A84-AA73-BECD48CD4CC2}" type="datetimeFigureOut">
              <a:rPr lang="pt-BR" smtClean="0"/>
              <a:pPr/>
              <a:t>16/10/2019</a:t>
            </a:fld>
            <a:endParaRPr lang="pt-B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0703" y="6236208"/>
            <a:ext cx="3806398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pt-B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8A01-B82E-46E2-B96A-01770E671EE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662555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4571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-42172"/>
            <a:ext cx="4576573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B77C783D-25D6-4A84-AA73-BECD48CD4CC2}" type="datetimeFigureOut">
              <a:rPr lang="pt-BR" smtClean="0"/>
              <a:pPr/>
              <a:t>16/10/2019</a:t>
            </a:fld>
            <a:endParaRPr lang="pt-B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" y="6236208"/>
            <a:ext cx="3803904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pt-B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8A01-B82E-46E2-B96A-01770E671EE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249106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C783D-25D6-4A84-AA73-BECD48CD4CC2}" type="datetimeFigureOut">
              <a:rPr lang="pt-BR" smtClean="0"/>
              <a:pPr/>
              <a:t>16/10/2019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8A01-B82E-46E2-B96A-01770E671EE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827837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C783D-25D6-4A84-AA73-BECD48CD4CC2}" type="datetimeFigureOut">
              <a:rPr lang="pt-BR" smtClean="0"/>
              <a:pPr/>
              <a:t>16/10/2019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8A01-B82E-46E2-B96A-01770E671EE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0361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C783D-25D6-4A84-AA73-BECD48CD4CC2}" type="datetimeFigureOut">
              <a:rPr lang="pt-BR" smtClean="0"/>
              <a:pPr/>
              <a:t>16/10/2019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8A01-B82E-46E2-B96A-01770E671EE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3619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C783D-25D6-4A84-AA73-BECD48CD4CC2}" type="datetimeFigureOut">
              <a:rPr lang="pt-BR" smtClean="0"/>
              <a:pPr/>
              <a:t>16/10/2019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8A01-B82E-46E2-B96A-01770E671EE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1466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C783D-25D6-4A84-AA73-BECD48CD4CC2}" type="datetimeFigureOut">
              <a:rPr lang="pt-BR" smtClean="0"/>
              <a:pPr/>
              <a:t>16/10/2019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8A01-B82E-46E2-B96A-01770E671EE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347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C783D-25D6-4A84-AA73-BECD48CD4CC2}" type="datetimeFigureOut">
              <a:rPr lang="pt-BR" smtClean="0"/>
              <a:pPr/>
              <a:t>16/10/2019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8A01-B82E-46E2-B96A-01770E671EE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1529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B77C783D-25D6-4A84-AA73-BECD48CD4CC2}" type="datetimeFigureOut">
              <a:rPr lang="pt-BR" smtClean="0"/>
              <a:pPr/>
              <a:t>16/10/2019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E988A01-B82E-46E2-B96A-01770E671EE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8053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C783D-25D6-4A84-AA73-BECD48CD4CC2}" type="datetimeFigureOut">
              <a:rPr lang="pt-BR" smtClean="0"/>
              <a:pPr/>
              <a:t>16/10/2019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8A01-B82E-46E2-B96A-01770E671EE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716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77C783D-25D6-4A84-AA73-BECD48CD4CC2}" type="datetimeFigureOut">
              <a:rPr lang="pt-BR" smtClean="0"/>
              <a:pPr/>
              <a:t>16/10/2019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E988A01-B82E-46E2-B96A-01770E671EE9}" type="slidenum">
              <a:rPr lang="pt-BR" smtClean="0"/>
              <a:pPr/>
              <a:t>‹nº›</a:t>
            </a:fld>
            <a:endParaRPr lang="pt-BR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1625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06045" y="964692"/>
            <a:ext cx="5937755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B77C783D-25D6-4A84-AA73-BECD48CD4CC2}" type="datetimeFigureOut">
              <a:rPr lang="pt-BR" smtClean="0"/>
              <a:pPr/>
              <a:t>16/10/2019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6E988A01-B82E-46E2-B96A-01770E671EE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522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06045" y="964692"/>
            <a:ext cx="5937755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B77C783D-25D6-4A84-AA73-BECD48CD4CC2}" type="datetimeFigureOut">
              <a:rPr lang="pt-BR" smtClean="0"/>
              <a:pPr/>
              <a:t>16/10/2019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6E988A01-B82E-46E2-B96A-01770E671EE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0898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altafloresta.mt.gov.br/phpThumb/phpThumb.php?src=fotos_bancoimagens/295.jpg&amp;h=500&amp;far=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528122"/>
            <a:ext cx="1224136" cy="1170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1438428" y="1886978"/>
            <a:ext cx="62646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 smtClean="0">
                <a:latin typeface="Engravers MT" panose="02090707080505020304" pitchFamily="18" charset="0"/>
              </a:rPr>
              <a:t>ALTA FLORESTA – MATO GROSSO</a:t>
            </a:r>
            <a:endParaRPr lang="pt-BR" sz="2200" b="1" dirty="0">
              <a:latin typeface="Engravers MT" panose="02090707080505020304" pitchFamily="18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1835696" y="2506419"/>
            <a:ext cx="50405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rgbClr val="FF0000"/>
                </a:solidFill>
                <a:latin typeface="Perpetua Titling MT" panose="02020502060505020804" pitchFamily="18" charset="0"/>
              </a:rPr>
              <a:t>AUDIÊNCIA PÚBLICA</a:t>
            </a:r>
          </a:p>
          <a:p>
            <a:pPr algn="ctr"/>
            <a:r>
              <a:rPr lang="pt-BR" sz="2800" b="1" dirty="0" smtClean="0">
                <a:solidFill>
                  <a:srgbClr val="FF0000"/>
                </a:solidFill>
                <a:latin typeface="Perpetua Titling MT" panose="02020502060505020804" pitchFamily="18" charset="0"/>
              </a:rPr>
              <a:t>LDO - 2020</a:t>
            </a:r>
            <a:endParaRPr lang="pt-BR" sz="2800" b="1" dirty="0">
              <a:solidFill>
                <a:srgbClr val="FF0000"/>
              </a:solidFill>
              <a:latin typeface="Perpetua Titling MT" panose="02020502060505020804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835696" y="3840888"/>
            <a:ext cx="53285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 smtClean="0"/>
              <a:t>Câmara Municipal de Alta Floresta</a:t>
            </a:r>
            <a:endParaRPr lang="pt-BR" sz="2200" b="1" dirty="0"/>
          </a:p>
        </p:txBody>
      </p:sp>
      <p:sp>
        <p:nvSpPr>
          <p:cNvPr id="7" name="CaixaDeTexto 6"/>
          <p:cNvSpPr txBox="1"/>
          <p:nvPr/>
        </p:nvSpPr>
        <p:spPr>
          <a:xfrm>
            <a:off x="1438428" y="4960507"/>
            <a:ext cx="6949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Comissão Fiscalização e Acompanhamento da Execução Orçamentária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1802160" y="5682962"/>
            <a:ext cx="5976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Alta Floresta – MT, 16 de outubro de 2019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690515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85720" y="500042"/>
            <a:ext cx="7715304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300" b="1" dirty="0" smtClean="0"/>
              <a:t>Secretaria Municipal de Gestão, Finanças e Planejamento</a:t>
            </a:r>
            <a:endParaRPr lang="pt-BR" sz="2300" b="1" dirty="0"/>
          </a:p>
        </p:txBody>
      </p:sp>
      <p:pic>
        <p:nvPicPr>
          <p:cNvPr id="5" name="Picture 2" descr="http://www.altafloresta.mt.gov.br/phpThumb/phpThumb.php?src=fotos_bancoimagens/295.jpg&amp;h=500&amp;far=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312729"/>
            <a:ext cx="858664" cy="820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119237"/>
              </p:ext>
            </p:extLst>
          </p:nvPr>
        </p:nvGraphicFramePr>
        <p:xfrm>
          <a:off x="285720" y="1772816"/>
          <a:ext cx="8385304" cy="30289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00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55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Programa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ação</a:t>
                      </a:r>
                      <a:endParaRPr lang="pt-B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Gestão Administrativa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/>
                        <a:t>Atividade Administrativa da Direção Gestão</a:t>
                      </a:r>
                      <a:endParaRPr lang="pt-B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76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Gestão Administrativa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/>
                        <a:t>Conservação e Manutenção da Rodoviária</a:t>
                      </a:r>
                      <a:endParaRPr lang="pt-B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Gestão Administrativa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/>
                        <a:t>Conservação e Manutenção</a:t>
                      </a:r>
                      <a:r>
                        <a:rPr lang="pt-BR" b="0" baseline="0" dirty="0" smtClean="0"/>
                        <a:t> Cemitério Municipal</a:t>
                      </a:r>
                      <a:endParaRPr lang="pt-B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Gestão Administrativa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/>
                        <a:t>Manutenção do setor de Almoxarifado</a:t>
                      </a:r>
                      <a:r>
                        <a:rPr lang="pt-BR" b="0" baseline="0" dirty="0" smtClean="0"/>
                        <a:t> e Patrimônio</a:t>
                      </a:r>
                      <a:endParaRPr lang="pt-B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Gestão Administrativa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/>
                        <a:t>Capacitação</a:t>
                      </a:r>
                      <a:r>
                        <a:rPr lang="pt-BR" b="0" baseline="0" dirty="0" smtClean="0"/>
                        <a:t> e valorização de agentes públicos</a:t>
                      </a:r>
                      <a:endParaRPr lang="pt-B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Gestão Administrativa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/>
                        <a:t>Realização Concurso</a:t>
                      </a:r>
                      <a:r>
                        <a:rPr lang="pt-BR" b="0" baseline="0" dirty="0" smtClean="0"/>
                        <a:t> e/ou teste seletivo</a:t>
                      </a:r>
                      <a:endParaRPr lang="pt-B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Gestão Administrativa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/>
                        <a:t>Manutenção Tiro de Guerra</a:t>
                      </a:r>
                      <a:endParaRPr lang="pt-B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85720" y="473041"/>
            <a:ext cx="7715304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300" b="1" dirty="0" smtClean="0"/>
              <a:t>Secretaria Municipal de Gestão, Finanças e Planejamento</a:t>
            </a:r>
            <a:endParaRPr lang="pt-BR" sz="2300" b="1" dirty="0"/>
          </a:p>
        </p:txBody>
      </p:sp>
      <p:pic>
        <p:nvPicPr>
          <p:cNvPr id="5" name="Picture 2" descr="http://www.altafloresta.mt.gov.br/phpThumb/phpThumb.php?src=fotos_bancoimagens/295.jpg&amp;h=500&amp;far=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3834" y="285728"/>
            <a:ext cx="858664" cy="820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9994537"/>
              </p:ext>
            </p:extLst>
          </p:nvPr>
        </p:nvGraphicFramePr>
        <p:xfrm>
          <a:off x="285720" y="1500174"/>
          <a:ext cx="8390736" cy="37398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75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31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Programa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ação</a:t>
                      </a:r>
                      <a:endParaRPr lang="pt-B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b="0" dirty="0" smtClean="0"/>
                        <a:t>Construção e Reforma Próprios Públicos</a:t>
                      </a:r>
                      <a:endParaRPr lang="pt-B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/>
                        <a:t>Manutenção dos prédios públicos municipais</a:t>
                      </a:r>
                      <a:endParaRPr lang="pt-B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76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0" dirty="0" smtClean="0"/>
                        <a:t>Gestão Administrativa</a:t>
                      </a:r>
                      <a:endParaRPr lang="pt-B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/>
                        <a:t>Atividade Administrativa Direção</a:t>
                      </a:r>
                      <a:r>
                        <a:rPr lang="pt-BR" b="0" baseline="0" dirty="0" smtClean="0"/>
                        <a:t> Finanças</a:t>
                      </a:r>
                      <a:endParaRPr lang="pt-B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0" dirty="0" smtClean="0"/>
                        <a:t>PASEP</a:t>
                      </a:r>
                      <a:endParaRPr lang="pt-B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/>
                        <a:t>Contribuição</a:t>
                      </a:r>
                      <a:r>
                        <a:rPr lang="pt-BR" b="0" baseline="0" dirty="0" smtClean="0"/>
                        <a:t> ao PASEP</a:t>
                      </a:r>
                      <a:endParaRPr lang="pt-B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0" dirty="0" smtClean="0"/>
                        <a:t>Serviço da Divida Interna</a:t>
                      </a:r>
                      <a:endParaRPr lang="pt-B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/>
                        <a:t>Amortização Principal e Juros da Divida</a:t>
                      </a:r>
                      <a:endParaRPr lang="pt-B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0" dirty="0" smtClean="0"/>
                        <a:t>Serviço da Divida Interna</a:t>
                      </a:r>
                      <a:endParaRPr lang="pt-B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/>
                        <a:t>Precatórios Art. 100 CF e Alterações</a:t>
                      </a:r>
                      <a:endParaRPr lang="pt-B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0" dirty="0" smtClean="0"/>
                        <a:t>Reserva de Contingência</a:t>
                      </a:r>
                      <a:endParaRPr lang="pt-B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/>
                        <a:t>Reserva de Contingência</a:t>
                      </a:r>
                      <a:endParaRPr lang="pt-B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1642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0" dirty="0" smtClean="0"/>
                        <a:t>Gestão Administrativa</a:t>
                      </a:r>
                      <a:endParaRPr lang="pt-B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/>
                        <a:t>Atividade</a:t>
                      </a:r>
                      <a:r>
                        <a:rPr lang="pt-BR" b="0" baseline="0" dirty="0" smtClean="0"/>
                        <a:t> Administrativa Direção de Planejamento</a:t>
                      </a:r>
                      <a:endParaRPr lang="pt-B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85720" y="500042"/>
            <a:ext cx="771530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600" b="1" dirty="0" smtClean="0"/>
              <a:t>Secretaria Municipal de Governo	</a:t>
            </a:r>
            <a:endParaRPr lang="pt-BR" sz="2600" b="1" dirty="0"/>
          </a:p>
        </p:txBody>
      </p:sp>
      <p:pic>
        <p:nvPicPr>
          <p:cNvPr id="5" name="Picture 2" descr="http://www.altafloresta.mt.gov.br/phpThumb/phpThumb.php?src=fotos_bancoimagens/295.jpg&amp;h=500&amp;far=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3834" y="285728"/>
            <a:ext cx="858664" cy="820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5659412"/>
              </p:ext>
            </p:extLst>
          </p:nvPr>
        </p:nvGraphicFramePr>
        <p:xfrm>
          <a:off x="285720" y="1500174"/>
          <a:ext cx="8216778" cy="2556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6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706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Programa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ação</a:t>
                      </a:r>
                      <a:endParaRPr lang="pt-B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b="0" dirty="0" smtClean="0"/>
                        <a:t>Gestão</a:t>
                      </a:r>
                      <a:r>
                        <a:rPr lang="pt-BR" b="0" baseline="0" dirty="0" smtClean="0"/>
                        <a:t> Administrativa</a:t>
                      </a:r>
                      <a:endParaRPr lang="pt-B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/>
                        <a:t>Atividade Administrativa da</a:t>
                      </a:r>
                      <a:r>
                        <a:rPr lang="pt-BR" b="0" baseline="0" dirty="0" smtClean="0"/>
                        <a:t> Chefia de Governo</a:t>
                      </a:r>
                      <a:endParaRPr lang="pt-B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76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0" dirty="0" smtClean="0"/>
                        <a:t>Gestão Administrava</a:t>
                      </a:r>
                      <a:endParaRPr lang="pt-B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/>
                        <a:t>Atividade Administrativa</a:t>
                      </a:r>
                      <a:r>
                        <a:rPr lang="pt-BR" b="0" baseline="0" dirty="0" smtClean="0"/>
                        <a:t> da ASCOM</a:t>
                      </a:r>
                      <a:endParaRPr lang="pt-B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0" dirty="0" smtClean="0"/>
                        <a:t>Gestão Administrativa</a:t>
                      </a:r>
                      <a:endParaRPr lang="pt-B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/>
                        <a:t>Manutenção do PROCON</a:t>
                      </a:r>
                      <a:endParaRPr lang="pt-B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0" dirty="0" smtClean="0"/>
                        <a:t>Gestão Administrativa</a:t>
                      </a:r>
                      <a:endParaRPr lang="pt-B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/>
                        <a:t>Atividade Administrativa do </a:t>
                      </a:r>
                      <a:r>
                        <a:rPr lang="pt-BR" b="0" dirty="0" err="1" smtClean="0"/>
                        <a:t>Dpto</a:t>
                      </a:r>
                      <a:r>
                        <a:rPr lang="pt-BR" b="0" baseline="0" dirty="0" smtClean="0"/>
                        <a:t> de Proteção e Defesa Civil</a:t>
                      </a:r>
                      <a:endParaRPr lang="pt-B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pt-B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85720" y="500042"/>
            <a:ext cx="7715304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300" b="1" dirty="0" smtClean="0"/>
              <a:t>Secretaria Municipal de Assuntos Estratégicos	</a:t>
            </a:r>
            <a:endParaRPr lang="pt-BR" sz="2300" b="1" dirty="0"/>
          </a:p>
        </p:txBody>
      </p:sp>
      <p:pic>
        <p:nvPicPr>
          <p:cNvPr id="5" name="Picture 2" descr="http://www.altafloresta.mt.gov.br/phpThumb/phpThumb.php?src=fotos_bancoimagens/295.jpg&amp;h=500&amp;far=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3834" y="285728"/>
            <a:ext cx="858664" cy="820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6306271"/>
              </p:ext>
            </p:extLst>
          </p:nvPr>
        </p:nvGraphicFramePr>
        <p:xfrm>
          <a:off x="285720" y="1500174"/>
          <a:ext cx="8216778" cy="113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62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405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Programa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ação</a:t>
                      </a:r>
                      <a:endParaRPr lang="pt-B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b="0" dirty="0" smtClean="0"/>
                        <a:t>Gestão</a:t>
                      </a:r>
                      <a:r>
                        <a:rPr lang="pt-BR" b="0" baseline="0" dirty="0" smtClean="0"/>
                        <a:t> Administrativa</a:t>
                      </a:r>
                      <a:endParaRPr lang="pt-B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/>
                        <a:t>Atividade Administrativa da Secretaria</a:t>
                      </a:r>
                      <a:endParaRPr lang="pt-B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280040" y="3068960"/>
            <a:ext cx="7715304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300" b="1" dirty="0" smtClean="0"/>
              <a:t>Secretaria Executiva</a:t>
            </a:r>
            <a:endParaRPr lang="pt-BR" sz="2300" b="1" dirty="0"/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7055368"/>
              </p:ext>
            </p:extLst>
          </p:nvPr>
        </p:nvGraphicFramePr>
        <p:xfrm>
          <a:off x="285720" y="3717032"/>
          <a:ext cx="8216778" cy="150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62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405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Programa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ação</a:t>
                      </a:r>
                      <a:endParaRPr lang="pt-B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b="0" dirty="0" smtClean="0"/>
                        <a:t>Gestão</a:t>
                      </a:r>
                      <a:r>
                        <a:rPr lang="pt-BR" b="0" baseline="0" dirty="0" smtClean="0"/>
                        <a:t> Administrativa</a:t>
                      </a:r>
                      <a:endParaRPr lang="pt-B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/>
                        <a:t>Manutenção da Secretaria</a:t>
                      </a:r>
                      <a:endParaRPr lang="pt-B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b="0" dirty="0" smtClean="0"/>
                        <a:t>Gestão Administrativa</a:t>
                      </a:r>
                      <a:endParaRPr lang="pt-B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/>
                        <a:t>Manutenção</a:t>
                      </a:r>
                      <a:r>
                        <a:rPr lang="pt-BR" b="0" baseline="0" dirty="0" smtClean="0"/>
                        <a:t> da Contadoria Municipal</a:t>
                      </a:r>
                      <a:endParaRPr lang="pt-B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3919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85720" y="500042"/>
            <a:ext cx="771530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600" b="1" dirty="0" smtClean="0"/>
              <a:t>Secretaria Municipal Assistência Social	</a:t>
            </a:r>
            <a:endParaRPr lang="pt-BR" sz="2600" b="1" dirty="0"/>
          </a:p>
        </p:txBody>
      </p:sp>
      <p:pic>
        <p:nvPicPr>
          <p:cNvPr id="5" name="Picture 2" descr="http://www.altafloresta.mt.gov.br/phpThumb/phpThumb.php?src=fotos_bancoimagens/295.jpg&amp;h=500&amp;far=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3834" y="285728"/>
            <a:ext cx="858664" cy="820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362095"/>
              </p:ext>
            </p:extLst>
          </p:nvPr>
        </p:nvGraphicFramePr>
        <p:xfrm>
          <a:off x="294460" y="1320944"/>
          <a:ext cx="8390736" cy="490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98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409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Programa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ação</a:t>
                      </a:r>
                      <a:endParaRPr lang="pt-B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b="0" dirty="0" smtClean="0"/>
                        <a:t>Gestão em Assistência Social</a:t>
                      </a:r>
                      <a:endParaRPr lang="pt-B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/>
                        <a:t>Ativ. </a:t>
                      </a:r>
                      <a:r>
                        <a:rPr lang="pt-BR" b="0" dirty="0" err="1" smtClean="0"/>
                        <a:t>Adm</a:t>
                      </a:r>
                      <a:r>
                        <a:rPr lang="pt-BR" b="0" baseline="0" dirty="0" smtClean="0"/>
                        <a:t> da Secretaria de Assist. Social</a:t>
                      </a:r>
                      <a:endParaRPr lang="pt-B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0" dirty="0" smtClean="0"/>
                        <a:t>Gestão em Assistência Social</a:t>
                      </a:r>
                      <a:endParaRPr lang="pt-B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/>
                        <a:t>Manutenção do Setor Habitação</a:t>
                      </a:r>
                      <a:endParaRPr lang="pt-B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0" dirty="0" smtClean="0"/>
                        <a:t>Gestão em Assistência Social</a:t>
                      </a:r>
                      <a:endParaRPr lang="pt-B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/>
                        <a:t>Ativ. Adm. Conselho</a:t>
                      </a:r>
                      <a:r>
                        <a:rPr lang="pt-BR" b="0" baseline="0" dirty="0" smtClean="0"/>
                        <a:t> Tutelar</a:t>
                      </a:r>
                      <a:endParaRPr lang="pt-B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0" dirty="0" smtClean="0"/>
                        <a:t>Gestão em Assistência Social</a:t>
                      </a:r>
                      <a:endParaRPr lang="pt-B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err="1" smtClean="0"/>
                        <a:t>Manut</a:t>
                      </a:r>
                      <a:r>
                        <a:rPr lang="pt-BR" b="0" dirty="0" smtClean="0"/>
                        <a:t>.</a:t>
                      </a:r>
                      <a:r>
                        <a:rPr lang="pt-BR" b="0" baseline="0" dirty="0" smtClean="0"/>
                        <a:t> Fund. Direito da Criança e Adolescente</a:t>
                      </a:r>
                      <a:endParaRPr lang="pt-B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0" dirty="0" smtClean="0"/>
                        <a:t>Gestão em Assistência Social</a:t>
                      </a:r>
                      <a:endParaRPr lang="pt-B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/>
                        <a:t>Ativ. Adm. Conselho Municipal Direito</a:t>
                      </a:r>
                      <a:endParaRPr lang="pt-B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0" dirty="0" smtClean="0"/>
                        <a:t>Gestão em Assistência Social</a:t>
                      </a:r>
                      <a:endParaRPr lang="pt-B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err="1" smtClean="0"/>
                        <a:t>Manut</a:t>
                      </a:r>
                      <a:r>
                        <a:rPr lang="pt-BR" b="0" dirty="0" smtClean="0"/>
                        <a:t>.</a:t>
                      </a:r>
                      <a:r>
                        <a:rPr lang="pt-BR" b="0" baseline="0" dirty="0" smtClean="0"/>
                        <a:t> Do </a:t>
                      </a:r>
                      <a:r>
                        <a:rPr lang="pt-BR" b="0" baseline="0" dirty="0" err="1" smtClean="0"/>
                        <a:t>Sine</a:t>
                      </a:r>
                      <a:r>
                        <a:rPr lang="pt-BR" b="0" baseline="0" dirty="0" smtClean="0"/>
                        <a:t> – Sist. Nacional Emprego</a:t>
                      </a:r>
                      <a:endParaRPr lang="pt-B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b="0" dirty="0" smtClean="0"/>
                        <a:t>Construção</a:t>
                      </a:r>
                      <a:r>
                        <a:rPr lang="pt-BR" b="0" baseline="0" dirty="0" smtClean="0"/>
                        <a:t> e Reforma de Próprios Públicos</a:t>
                      </a:r>
                      <a:endParaRPr lang="pt-B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/>
                        <a:t>Reforma e Ampliação – SINE</a:t>
                      </a:r>
                      <a:endParaRPr lang="pt-B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0465041"/>
                  </a:ext>
                </a:extLst>
              </a:tr>
              <a:tr h="34244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0" dirty="0" smtClean="0"/>
                        <a:t>Proteção Social</a:t>
                      </a:r>
                      <a:endParaRPr lang="pt-B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/>
                        <a:t>Manutenção</a:t>
                      </a:r>
                      <a:r>
                        <a:rPr lang="pt-BR" b="0" baseline="0" dirty="0" smtClean="0"/>
                        <a:t> Beneficio Eventual</a:t>
                      </a:r>
                      <a:endParaRPr lang="pt-B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244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0" dirty="0" smtClean="0"/>
                        <a:t>Construção e Reforma de Próprios Públicos</a:t>
                      </a:r>
                      <a:endParaRPr lang="pt-B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/>
                        <a:t>Construção CRAS</a:t>
                      </a:r>
                      <a:endParaRPr lang="pt-B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7529722"/>
                  </a:ext>
                </a:extLst>
              </a:tr>
              <a:tr h="34244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0" dirty="0" smtClean="0"/>
                        <a:t>Construção e Reforma de Próprios Públicos</a:t>
                      </a:r>
                      <a:endParaRPr lang="pt-B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/>
                        <a:t>Const. Centro de </a:t>
                      </a:r>
                      <a:r>
                        <a:rPr lang="pt-BR" b="0" dirty="0" err="1" smtClean="0"/>
                        <a:t>Conviv</a:t>
                      </a:r>
                      <a:r>
                        <a:rPr lang="pt-BR" b="0" dirty="0" smtClean="0"/>
                        <a:t>. Dos Idosos</a:t>
                      </a:r>
                      <a:endParaRPr lang="pt-B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58222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743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85720" y="500042"/>
            <a:ext cx="771530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600" b="1" dirty="0" smtClean="0"/>
              <a:t>Secretaria Municipal Assistência Social	</a:t>
            </a:r>
            <a:endParaRPr lang="pt-BR" sz="2600" b="1" dirty="0"/>
          </a:p>
        </p:txBody>
      </p:sp>
      <p:pic>
        <p:nvPicPr>
          <p:cNvPr id="5" name="Picture 2" descr="http://www.altafloresta.mt.gov.br/phpThumb/phpThumb.php?src=fotos_bancoimagens/295.jpg&amp;h=500&amp;far=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3834" y="285728"/>
            <a:ext cx="858664" cy="820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6084821"/>
              </p:ext>
            </p:extLst>
          </p:nvPr>
        </p:nvGraphicFramePr>
        <p:xfrm>
          <a:off x="285720" y="1206799"/>
          <a:ext cx="8462744" cy="369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02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824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Programa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ação</a:t>
                      </a:r>
                      <a:endParaRPr lang="pt-B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0" dirty="0" smtClean="0"/>
                        <a:t>Construção e Reforma de Próprios Públicos</a:t>
                      </a:r>
                      <a:endParaRPr lang="pt-B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/>
                        <a:t>Ampliação e Reforma do CRAS</a:t>
                      </a:r>
                      <a:endParaRPr lang="pt-B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b="0" dirty="0" smtClean="0"/>
                        <a:t>Proteção Social</a:t>
                      </a:r>
                      <a:endParaRPr lang="pt-B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b="0" dirty="0" smtClean="0"/>
                        <a:t>Construção e Manutenção – Academias de Terceira Idade</a:t>
                      </a:r>
                      <a:endParaRPr lang="pt-B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0" dirty="0" smtClean="0"/>
                        <a:t>Proteção Social</a:t>
                      </a:r>
                      <a:endParaRPr lang="pt-B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/>
                        <a:t>Manutenção da Proteção Social Básica</a:t>
                      </a:r>
                      <a:endParaRPr lang="pt-B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62901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0" dirty="0" smtClean="0"/>
                        <a:t>Proteção</a:t>
                      </a:r>
                      <a:r>
                        <a:rPr lang="pt-BR" b="0" baseline="0" dirty="0" smtClean="0"/>
                        <a:t> Social</a:t>
                      </a:r>
                      <a:endParaRPr lang="pt-B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/>
                        <a:t>Firmar Convênios e Parcerias c/ instituições – Proteção Social</a:t>
                      </a:r>
                      <a:endParaRPr lang="pt-B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6884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0" dirty="0" smtClean="0"/>
                        <a:t>Gestão em Assistência</a:t>
                      </a:r>
                      <a:r>
                        <a:rPr lang="pt-BR" b="0" baseline="0" dirty="0" smtClean="0"/>
                        <a:t> Social</a:t>
                      </a:r>
                      <a:endParaRPr lang="pt-B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/>
                        <a:t>Manutenção – Cadastro</a:t>
                      </a:r>
                      <a:r>
                        <a:rPr lang="pt-BR" b="0" baseline="0" dirty="0" smtClean="0"/>
                        <a:t> único, bolsa família</a:t>
                      </a:r>
                      <a:endParaRPr lang="pt-B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79433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0" dirty="0" smtClean="0"/>
                        <a:t>Construção e Reforma de Próprios</a:t>
                      </a:r>
                      <a:r>
                        <a:rPr lang="pt-BR" b="0" baseline="0" dirty="0" smtClean="0"/>
                        <a:t> Públicos</a:t>
                      </a:r>
                      <a:endParaRPr lang="pt-B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/>
                        <a:t>Ampliação e Reforma do CREAS</a:t>
                      </a:r>
                      <a:endParaRPr lang="pt-B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84517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675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85720" y="500042"/>
            <a:ext cx="7715304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300" b="1" dirty="0" smtClean="0">
                <a:latin typeface="Bahnschrift SemiBold" panose="020B0502040204020203" pitchFamily="34" charset="0"/>
              </a:rPr>
              <a:t>Secretaria Municipal Assistência Social	</a:t>
            </a:r>
            <a:endParaRPr lang="pt-BR" sz="2300" b="1" dirty="0">
              <a:latin typeface="Bahnschrift SemiBold" panose="020B0502040204020203" pitchFamily="34" charset="0"/>
            </a:endParaRPr>
          </a:p>
        </p:txBody>
      </p:sp>
      <p:pic>
        <p:nvPicPr>
          <p:cNvPr id="5" name="Picture 2" descr="http://www.altafloresta.mt.gov.br/phpThumb/phpThumb.php?src=fotos_bancoimagens/295.jpg&amp;h=500&amp;far=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1692" y="312729"/>
            <a:ext cx="858664" cy="820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9349380"/>
              </p:ext>
            </p:extLst>
          </p:nvPr>
        </p:nvGraphicFramePr>
        <p:xfrm>
          <a:off x="285720" y="1484784"/>
          <a:ext cx="8462744" cy="2788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02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824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Programa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ação</a:t>
                      </a:r>
                      <a:endParaRPr lang="pt-B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0" dirty="0" smtClean="0"/>
                        <a:t>Proteção Social</a:t>
                      </a:r>
                      <a:endParaRPr lang="pt-B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/>
                        <a:t>Manutenção da Proteção Social Especial</a:t>
                      </a:r>
                      <a:endParaRPr lang="pt-B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0" dirty="0" smtClean="0"/>
                        <a:t>Construção e Reforma de Próprios</a:t>
                      </a:r>
                      <a:r>
                        <a:rPr lang="pt-BR" b="0" baseline="0" dirty="0" smtClean="0"/>
                        <a:t> Públicos</a:t>
                      </a:r>
                      <a:endParaRPr lang="pt-B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/>
                        <a:t>Construção – Casa Lar</a:t>
                      </a:r>
                      <a:endParaRPr lang="pt-B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0" dirty="0" smtClean="0"/>
                        <a:t>Proteção Social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/>
                        <a:t>Firmar Convênios e parcerias c/ instituições</a:t>
                      </a:r>
                      <a:endParaRPr lang="pt-B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0" dirty="0" smtClean="0"/>
                        <a:t>Proteção Social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/>
                        <a:t>Serviço de Acolhimento Institucional – Casa Lar</a:t>
                      </a:r>
                      <a:endParaRPr lang="pt-B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0" dirty="0" smtClean="0"/>
                        <a:t>Proteção Social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/>
                        <a:t>Manutenção</a:t>
                      </a:r>
                      <a:r>
                        <a:rPr lang="pt-BR" b="0" baseline="0" dirty="0" smtClean="0"/>
                        <a:t> do Serviço de Proteção Sistema de Calamidade Pública</a:t>
                      </a:r>
                      <a:endParaRPr lang="pt-B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14853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4786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536457" y="327062"/>
            <a:ext cx="7715304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300" b="1" dirty="0" smtClean="0"/>
              <a:t>Secretaria Municipal de Educação</a:t>
            </a:r>
            <a:endParaRPr lang="pt-BR" sz="2300" b="1" dirty="0"/>
          </a:p>
        </p:txBody>
      </p:sp>
      <p:pic>
        <p:nvPicPr>
          <p:cNvPr id="5" name="Picture 2" descr="http://www.altafloresta.mt.gov.br/phpThumb/phpThumb.php?src=fotos_bancoimagens/295.jpg&amp;h=500&amp;far=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722" y="200147"/>
            <a:ext cx="858664" cy="820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1397678"/>
              </p:ext>
            </p:extLst>
          </p:nvPr>
        </p:nvGraphicFramePr>
        <p:xfrm>
          <a:off x="558517" y="1556792"/>
          <a:ext cx="8216778" cy="3261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13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554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Programa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ação</a:t>
                      </a:r>
                      <a:endParaRPr lang="pt-B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b="0" dirty="0" smtClean="0"/>
                        <a:t>Renovação de</a:t>
                      </a:r>
                      <a:r>
                        <a:rPr lang="pt-BR" sz="1800" b="0" baseline="0" dirty="0" smtClean="0"/>
                        <a:t> Frota de Veículos e Equipamentos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800" b="0" dirty="0" smtClean="0"/>
                        <a:t>Renovação da Frota da Secretaria de Educação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Gestão em Educação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800" b="0" dirty="0" smtClean="0"/>
                        <a:t>Ativ.</a:t>
                      </a:r>
                      <a:r>
                        <a:rPr lang="pt-BR" sz="1800" b="0" baseline="0" dirty="0" smtClean="0"/>
                        <a:t> </a:t>
                      </a:r>
                      <a:r>
                        <a:rPr lang="pt-BR" sz="1800" b="0" baseline="0" dirty="0" err="1" smtClean="0"/>
                        <a:t>Adm</a:t>
                      </a:r>
                      <a:r>
                        <a:rPr lang="pt-BR" sz="1800" b="0" baseline="0" dirty="0" smtClean="0"/>
                        <a:t> da Secretaria de Educação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Gestão em Educação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800" b="0" dirty="0" smtClean="0"/>
                        <a:t>Manutenção da Quota</a:t>
                      </a:r>
                      <a:r>
                        <a:rPr lang="pt-BR" sz="1800" b="0" baseline="0" dirty="0" smtClean="0"/>
                        <a:t> do Salario Educação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Gestão em Educação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800" b="0" dirty="0" smtClean="0"/>
                        <a:t>Ativ.</a:t>
                      </a:r>
                      <a:r>
                        <a:rPr lang="pt-BR" sz="1800" b="0" baseline="0" dirty="0" smtClean="0"/>
                        <a:t> Adm. Do Conselho Educação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Gestão em Educação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800" b="0" dirty="0" err="1" smtClean="0"/>
                        <a:t>Manut</a:t>
                      </a:r>
                      <a:r>
                        <a:rPr lang="pt-BR" sz="1800" b="0" dirty="0" smtClean="0"/>
                        <a:t>.</a:t>
                      </a:r>
                      <a:r>
                        <a:rPr lang="pt-BR" sz="1800" b="0" baseline="0" dirty="0" smtClean="0"/>
                        <a:t> Escolas Educação – Infantil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Gestão em Educação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800" b="0" dirty="0" err="1" smtClean="0"/>
                        <a:t>Manut</a:t>
                      </a:r>
                      <a:r>
                        <a:rPr lang="pt-BR" sz="1800" b="0" dirty="0" smtClean="0"/>
                        <a:t>. Escolas Educação - Fundamental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1025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611560" y="327062"/>
            <a:ext cx="7715304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300" b="1" dirty="0" smtClean="0"/>
              <a:t>Secretaria Municipal de Educação</a:t>
            </a:r>
            <a:endParaRPr lang="pt-BR" sz="2300" b="1" dirty="0"/>
          </a:p>
        </p:txBody>
      </p:sp>
      <p:pic>
        <p:nvPicPr>
          <p:cNvPr id="5" name="Picture 2" descr="http://www.altafloresta.mt.gov.br/phpThumb/phpThumb.php?src=fotos_bancoimagens/295.jpg&amp;h=500&amp;far=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3834" y="139749"/>
            <a:ext cx="858664" cy="820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2615879"/>
              </p:ext>
            </p:extLst>
          </p:nvPr>
        </p:nvGraphicFramePr>
        <p:xfrm>
          <a:off x="611560" y="1484784"/>
          <a:ext cx="8352928" cy="4272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123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0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Programa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ação</a:t>
                      </a:r>
                      <a:endParaRPr lang="pt-B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0" dirty="0" smtClean="0"/>
                        <a:t>Infraestrutura Educacional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b="0" dirty="0" smtClean="0"/>
                        <a:t>Reforma, Readequação Quadra</a:t>
                      </a:r>
                      <a:r>
                        <a:rPr lang="pt-BR" sz="2000" b="0" baseline="0" dirty="0" smtClean="0"/>
                        <a:t> Poliesportiva – Fundamental</a:t>
                      </a:r>
                      <a:endParaRPr lang="pt-BR" sz="2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0" dirty="0" smtClean="0"/>
                        <a:t>Infraestrutura Educacional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0" dirty="0" smtClean="0"/>
                        <a:t>Reforma e Readequação</a:t>
                      </a:r>
                      <a:r>
                        <a:rPr lang="pt-BR" sz="2000" b="0" baseline="0" dirty="0" smtClean="0"/>
                        <a:t> de Escolas - Infantil</a:t>
                      </a:r>
                      <a:endParaRPr lang="pt-BR" sz="2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0" dirty="0" smtClean="0"/>
                        <a:t>Infraestrutura Educacional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20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0" dirty="0" smtClean="0"/>
                        <a:t>Reforma e Readequação</a:t>
                      </a:r>
                      <a:r>
                        <a:rPr lang="pt-BR" sz="2000" b="0" baseline="0" dirty="0" smtClean="0"/>
                        <a:t> de Escolas – Fundamental</a:t>
                      </a:r>
                      <a:endParaRPr lang="pt-BR" sz="2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0" dirty="0" smtClean="0"/>
                        <a:t>Infraestrutura Educacional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20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b="0" dirty="0" smtClean="0"/>
                        <a:t>Construção de Escola Educação Infantil</a:t>
                      </a:r>
                      <a:endParaRPr lang="pt-BR" sz="2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0" dirty="0" smtClean="0"/>
                        <a:t>Infraestrutura Educacional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b="0" dirty="0" smtClean="0"/>
                        <a:t>Construção de Escola – Ensino Fundamental</a:t>
                      </a:r>
                      <a:endParaRPr lang="pt-BR" sz="2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2186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611560" y="327062"/>
            <a:ext cx="771530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600" b="1" dirty="0" smtClean="0"/>
              <a:t>Secretaria Municipal de Educação</a:t>
            </a:r>
            <a:endParaRPr lang="pt-BR" sz="2600" b="1" dirty="0"/>
          </a:p>
        </p:txBody>
      </p:sp>
      <p:pic>
        <p:nvPicPr>
          <p:cNvPr id="5" name="Picture 2" descr="http://www.altafloresta.mt.gov.br/phpThumb/phpThumb.php?src=fotos_bancoimagens/295.jpg&amp;h=500&amp;far=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3834" y="139749"/>
            <a:ext cx="858664" cy="820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7608382"/>
              </p:ext>
            </p:extLst>
          </p:nvPr>
        </p:nvGraphicFramePr>
        <p:xfrm>
          <a:off x="645452" y="1484784"/>
          <a:ext cx="8216778" cy="417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2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546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Programa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Ação</a:t>
                      </a:r>
                      <a:endParaRPr lang="pt-B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b="0" dirty="0" smtClean="0"/>
                        <a:t>Gestão em Educação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800" b="0" dirty="0" smtClean="0"/>
                        <a:t>Manutenção</a:t>
                      </a:r>
                      <a:r>
                        <a:rPr lang="pt-BR" sz="1800" b="0" baseline="0" dirty="0" smtClean="0"/>
                        <a:t> das Politicas Pedagógicas 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Gestão em</a:t>
                      </a:r>
                      <a:r>
                        <a:rPr lang="pt-BR" sz="1800" b="0" baseline="0" dirty="0" smtClean="0"/>
                        <a:t> Educação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800" b="0" dirty="0" smtClean="0"/>
                        <a:t>Capacitação dos Profissionais</a:t>
                      </a:r>
                      <a:r>
                        <a:rPr lang="pt-BR" sz="1800" b="0" baseline="0" dirty="0" smtClean="0"/>
                        <a:t> da Educação - Especial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Gestão em</a:t>
                      </a:r>
                      <a:r>
                        <a:rPr lang="pt-BR" sz="1800" b="0" baseline="0" dirty="0" smtClean="0"/>
                        <a:t> Educação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800" b="0" dirty="0" smtClean="0"/>
                        <a:t>Capacitação dos Profissionais da Educação – Fundamental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Gestão em</a:t>
                      </a:r>
                      <a:r>
                        <a:rPr lang="pt-BR" sz="1800" b="0" baseline="0" dirty="0" smtClean="0"/>
                        <a:t> Educação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Capacitação dos Profissionais</a:t>
                      </a:r>
                      <a:r>
                        <a:rPr lang="pt-BR" sz="1800" b="0" baseline="0" dirty="0" smtClean="0"/>
                        <a:t> da Educação – Infantil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Renovação de Frota de Veículos e Equipamentos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Aquisição de Veiculo para alimentação escolar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Alimentação Escolar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800" b="0" dirty="0" smtClean="0"/>
                        <a:t>Manutenção Alimentação</a:t>
                      </a:r>
                      <a:r>
                        <a:rPr lang="pt-BR" sz="1800" b="0" baseline="0" dirty="0" smtClean="0"/>
                        <a:t> Escolar – Fundamental (Especial)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Alimentação</a:t>
                      </a:r>
                      <a:r>
                        <a:rPr lang="pt-BR" sz="1800" b="0" baseline="0" dirty="0" smtClean="0"/>
                        <a:t> Escolar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800" b="0" dirty="0" smtClean="0"/>
                        <a:t>Manutenção Alimentação</a:t>
                      </a:r>
                      <a:r>
                        <a:rPr lang="pt-BR" sz="1800" b="0" baseline="0" dirty="0" smtClean="0"/>
                        <a:t> Escolar – Fundamental 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pt-B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551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altafloresta.mt.gov.br/phpThumb/phpThumb.php?src=fotos_bancoimagens/295.jpg&amp;h=500&amp;far=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824" y="188640"/>
            <a:ext cx="792088" cy="757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539552" y="188640"/>
            <a:ext cx="68407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Câmara </a:t>
            </a:r>
            <a:r>
              <a:rPr lang="pt-B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Municipal de Alta </a:t>
            </a:r>
            <a:r>
              <a:rPr lang="pt-B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Floresta – Mato Grosso</a:t>
            </a:r>
          </a:p>
          <a:p>
            <a:r>
              <a:rPr lang="pt-BR" sz="2200" b="1" dirty="0">
                <a:latin typeface="Engravers MT" panose="02090707080505020304" pitchFamily="18" charset="0"/>
              </a:rPr>
              <a:t>ALTA FLORESTA – MATO </a:t>
            </a:r>
            <a:r>
              <a:rPr lang="pt-BR" sz="2200" b="1" dirty="0" smtClean="0">
                <a:latin typeface="Engravers MT" panose="02090707080505020304" pitchFamily="18" charset="0"/>
              </a:rPr>
              <a:t>GROSSO</a:t>
            </a:r>
            <a:endParaRPr lang="pt-BR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ngravers MT" panose="02090707080505020304" pitchFamily="18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1945432" y="4437112"/>
            <a:ext cx="50405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rgbClr val="FF0000"/>
                </a:solidFill>
                <a:latin typeface="Perpetua Titling MT" panose="02020502060505020804" pitchFamily="18" charset="0"/>
              </a:rPr>
              <a:t>AUDIÊNCIA PÚBLICA</a:t>
            </a:r>
          </a:p>
          <a:p>
            <a:pPr algn="ctr"/>
            <a:r>
              <a:rPr lang="pt-BR" sz="2800" b="1" dirty="0" smtClean="0">
                <a:solidFill>
                  <a:srgbClr val="FF0000"/>
                </a:solidFill>
                <a:latin typeface="Perpetua Titling MT" panose="02020502060505020804" pitchFamily="18" charset="0"/>
              </a:rPr>
              <a:t>LDO - 2020</a:t>
            </a:r>
            <a:endParaRPr lang="pt-BR" sz="2800" b="1" dirty="0">
              <a:solidFill>
                <a:srgbClr val="FF0000"/>
              </a:solidFill>
              <a:latin typeface="Perpetua Titling MT" panose="02020502060505020804" pitchFamily="18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1477380" y="5645870"/>
            <a:ext cx="5976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Alta Floresta – MT, 16 de outubro de 2019</a:t>
            </a:r>
            <a:endParaRPr lang="pt-BR" b="1" dirty="0"/>
          </a:p>
        </p:txBody>
      </p:sp>
      <p:sp>
        <p:nvSpPr>
          <p:cNvPr id="2" name="CaixaDeTexto 1"/>
          <p:cNvSpPr txBox="1"/>
          <p:nvPr/>
        </p:nvSpPr>
        <p:spPr>
          <a:xfrm>
            <a:off x="532965" y="1250808"/>
            <a:ext cx="497513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/>
              <a:t>Presidente: </a:t>
            </a:r>
            <a:r>
              <a:rPr lang="pt-BR" sz="1600" dirty="0" smtClean="0"/>
              <a:t>Emerson Sais Machado</a:t>
            </a:r>
          </a:p>
          <a:p>
            <a:r>
              <a:rPr lang="pt-BR" sz="1600" b="1" dirty="0" smtClean="0"/>
              <a:t>Vice–presidente : </a:t>
            </a:r>
            <a:r>
              <a:rPr lang="pt-BR" sz="1600" dirty="0" smtClean="0"/>
              <a:t>Charles Miranda Medeiros</a:t>
            </a:r>
          </a:p>
          <a:p>
            <a:r>
              <a:rPr lang="pt-BR" sz="1600" b="1" dirty="0" smtClean="0"/>
              <a:t>Primeiro Secretário: </a:t>
            </a:r>
            <a:r>
              <a:rPr lang="pt-BR" sz="1600" dirty="0" smtClean="0"/>
              <a:t>Marcos Roberto </a:t>
            </a:r>
            <a:r>
              <a:rPr lang="pt-BR" sz="1600" dirty="0" err="1" smtClean="0"/>
              <a:t>Menin</a:t>
            </a:r>
            <a:endParaRPr lang="pt-BR" sz="1600" dirty="0" smtClean="0"/>
          </a:p>
          <a:p>
            <a:r>
              <a:rPr lang="pt-BR" sz="1600" b="1" dirty="0" smtClean="0"/>
              <a:t>Segundo Secretário: </a:t>
            </a:r>
            <a:r>
              <a:rPr lang="pt-BR" sz="1600" dirty="0" smtClean="0"/>
              <a:t>Valdecir José dos Santos (Mendonça)</a:t>
            </a:r>
            <a:endParaRPr lang="pt-BR" sz="16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1935941" y="2620753"/>
            <a:ext cx="6663208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Comissão de Fiscalização e Acompanhamento da Execução Orçamentária</a:t>
            </a:r>
          </a:p>
          <a:p>
            <a:endParaRPr lang="pt-BR" sz="1200" dirty="0" smtClean="0"/>
          </a:p>
          <a:p>
            <a:r>
              <a:rPr lang="pt-BR" sz="1600" b="1" dirty="0" smtClean="0"/>
              <a:t>Presidente :</a:t>
            </a:r>
            <a:r>
              <a:rPr lang="pt-BR" sz="1600" dirty="0" smtClean="0"/>
              <a:t> Luiz Carlos Queiroz</a:t>
            </a:r>
          </a:p>
          <a:p>
            <a:r>
              <a:rPr lang="pt-BR" sz="1600" b="1" dirty="0" smtClean="0"/>
              <a:t>Vice/Relator:</a:t>
            </a:r>
            <a:r>
              <a:rPr lang="pt-BR" sz="1600" dirty="0" smtClean="0"/>
              <a:t> Marcos Roberto </a:t>
            </a:r>
            <a:r>
              <a:rPr lang="pt-BR" sz="1600" dirty="0" err="1" smtClean="0"/>
              <a:t>Menin</a:t>
            </a:r>
            <a:endParaRPr lang="pt-BR" sz="1600" dirty="0" smtClean="0"/>
          </a:p>
          <a:p>
            <a:r>
              <a:rPr lang="pt-BR" sz="1600" b="1" dirty="0" smtClean="0"/>
              <a:t>Membro</a:t>
            </a:r>
            <a:r>
              <a:rPr lang="pt-BR" sz="1600" dirty="0" smtClean="0"/>
              <a:t>: </a:t>
            </a:r>
            <a:r>
              <a:rPr lang="pt-BR" sz="1600" dirty="0" err="1" smtClean="0"/>
              <a:t>Oslen</a:t>
            </a:r>
            <a:r>
              <a:rPr lang="pt-BR" sz="1600" dirty="0" smtClean="0"/>
              <a:t> Dias dos Santos (</a:t>
            </a:r>
            <a:r>
              <a:rPr lang="pt-BR" sz="1600" dirty="0" err="1" smtClean="0"/>
              <a:t>Tuti</a:t>
            </a:r>
            <a:r>
              <a:rPr lang="pt-BR" sz="1600" dirty="0" smtClean="0"/>
              <a:t>)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102803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683568" y="327062"/>
            <a:ext cx="7715304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300" b="1" dirty="0" smtClean="0"/>
              <a:t>Secretaria Municipal de Educação</a:t>
            </a:r>
            <a:endParaRPr lang="pt-BR" sz="2300" b="1" dirty="0"/>
          </a:p>
        </p:txBody>
      </p:sp>
      <p:pic>
        <p:nvPicPr>
          <p:cNvPr id="5" name="Picture 2" descr="http://www.altafloresta.mt.gov.br/phpThumb/phpThumb.php?src=fotos_bancoimagens/295.jpg&amp;h=500&amp;far=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3834" y="139749"/>
            <a:ext cx="858664" cy="820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5441889"/>
              </p:ext>
            </p:extLst>
          </p:nvPr>
        </p:nvGraphicFramePr>
        <p:xfrm>
          <a:off x="668225" y="1556792"/>
          <a:ext cx="8250977" cy="417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96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112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Programa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ação</a:t>
                      </a:r>
                      <a:endParaRPr lang="pt-B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Alimentação Escolar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800" b="0" dirty="0" smtClean="0"/>
                        <a:t>Manutenção Alimentação</a:t>
                      </a:r>
                      <a:r>
                        <a:rPr lang="pt-BR" sz="1800" b="0" baseline="0" dirty="0" smtClean="0"/>
                        <a:t> Escolar – Infantil (Creche)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Alimentação Escolar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Manutenção Alimentação</a:t>
                      </a:r>
                      <a:r>
                        <a:rPr lang="pt-BR" sz="1800" b="0" baseline="0" dirty="0" smtClean="0"/>
                        <a:t> Escolar – Infantil (Pré-escola)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Alimentação Escolar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Manutenção Alimentação Escolar - EJA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Renovação de frota de veículos e equipamentos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Aquisição de veículos para Transporte Escolar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b="0" dirty="0" smtClean="0"/>
                        <a:t>Transporte Escolar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800" b="0" dirty="0" smtClean="0"/>
                        <a:t>Manutenção do Transporte Escolar – PNATE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Transporte Escolar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800" b="0" dirty="0" smtClean="0"/>
                        <a:t>Manutenção do Transporte Escolar – (fundamental)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Transporte Escolar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800" b="0" dirty="0" smtClean="0"/>
                        <a:t>Manutenção do Transporte Escolar – (educação infantil)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3748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787193" y="327062"/>
            <a:ext cx="7715304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300" b="1" dirty="0" smtClean="0"/>
              <a:t>Secretaria Municipal de Educação</a:t>
            </a:r>
            <a:endParaRPr lang="pt-BR" sz="2300" b="1" dirty="0"/>
          </a:p>
        </p:txBody>
      </p:sp>
      <p:pic>
        <p:nvPicPr>
          <p:cNvPr id="5" name="Picture 2" descr="http://www.altafloresta.mt.gov.br/phpThumb/phpThumb.php?src=fotos_bancoimagens/295.jpg&amp;h=500&amp;far=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3834" y="139749"/>
            <a:ext cx="858664" cy="820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086050"/>
              </p:ext>
            </p:extLst>
          </p:nvPr>
        </p:nvGraphicFramePr>
        <p:xfrm>
          <a:off x="787193" y="1556792"/>
          <a:ext cx="8250977" cy="38001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36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373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Programa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ação</a:t>
                      </a:r>
                      <a:endParaRPr lang="pt-B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Gestão do FUNDEB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800" b="0" dirty="0" err="1" smtClean="0"/>
                        <a:t>Fundeb</a:t>
                      </a:r>
                      <a:r>
                        <a:rPr lang="pt-BR" sz="1800" b="0" dirty="0" smtClean="0"/>
                        <a:t> 60% - Fundamental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Gestão do FUNDEB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err="1" smtClean="0"/>
                        <a:t>Fundeb</a:t>
                      </a:r>
                      <a:r>
                        <a:rPr lang="pt-BR" sz="1800" b="0" dirty="0" smtClean="0"/>
                        <a:t> 60% - Creche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Gestão do FUNDEB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err="1" smtClean="0"/>
                        <a:t>Fundeb</a:t>
                      </a:r>
                      <a:r>
                        <a:rPr lang="pt-BR" sz="1800" b="0" dirty="0" smtClean="0"/>
                        <a:t> 60% - Infantil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71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Gestão do FUNDEB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err="1" smtClean="0"/>
                        <a:t>Fundeb</a:t>
                      </a:r>
                      <a:r>
                        <a:rPr lang="pt-BR" sz="1800" b="0" dirty="0" smtClean="0"/>
                        <a:t> 40% - Fundamental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Gestão do FUNDEB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err="1" smtClean="0"/>
                        <a:t>Fundeb</a:t>
                      </a:r>
                      <a:r>
                        <a:rPr lang="pt-BR" sz="1800" b="0" dirty="0" smtClean="0"/>
                        <a:t> 40% - Creche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Gestão do FUNDEB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err="1" smtClean="0"/>
                        <a:t>Fundeb</a:t>
                      </a:r>
                      <a:r>
                        <a:rPr lang="pt-BR" sz="1800" b="0" dirty="0" smtClean="0"/>
                        <a:t> 40% - Infantil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Gestão do FUNDEB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800" b="0" dirty="0" err="1" smtClean="0"/>
                        <a:t>Fundeb</a:t>
                      </a:r>
                      <a:r>
                        <a:rPr lang="pt-BR" sz="1800" b="0" baseline="0" dirty="0" smtClean="0"/>
                        <a:t> 60% - Educação Especial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Gestão do FUNDEB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800" b="0" dirty="0" err="1" smtClean="0"/>
                        <a:t>Fundeb</a:t>
                      </a:r>
                      <a:r>
                        <a:rPr lang="pt-BR" sz="1800" b="0" dirty="0" smtClean="0"/>
                        <a:t> 40% - Educação Especial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pt-B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3014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827584" y="500042"/>
            <a:ext cx="771530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600" b="1" dirty="0" smtClean="0"/>
              <a:t>Secretaria Esportes, Cultura e Juventude</a:t>
            </a:r>
            <a:endParaRPr lang="pt-BR" sz="2600" b="1" dirty="0"/>
          </a:p>
        </p:txBody>
      </p:sp>
      <p:pic>
        <p:nvPicPr>
          <p:cNvPr id="5" name="Picture 2" descr="http://www.altafloresta.mt.gov.br/phpThumb/phpThumb.php?src=fotos_bancoimagens/295.jpg&amp;h=500&amp;far=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2062" y="125416"/>
            <a:ext cx="858664" cy="820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2370033"/>
              </p:ext>
            </p:extLst>
          </p:nvPr>
        </p:nvGraphicFramePr>
        <p:xfrm>
          <a:off x="683568" y="1844824"/>
          <a:ext cx="8136904" cy="34139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59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909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Programa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ação</a:t>
                      </a:r>
                      <a:endParaRPr lang="pt-B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Gestão Administrativa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800" b="0" dirty="0" smtClean="0"/>
                        <a:t>Ativ. Adm. De Esportes e Lazer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/>
                        <a:t>Construção e Reforma de Próprios Públicos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/>
                        <a:t>Reforma e Ampliação do Ginásio</a:t>
                      </a:r>
                      <a:r>
                        <a:rPr lang="pt-BR" sz="1800" baseline="0" dirty="0" smtClean="0"/>
                        <a:t> de Esportes</a:t>
                      </a:r>
                      <a:endParaRPr lang="pt-BR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/>
                        <a:t>Gestão da Politica de Esportes e</a:t>
                      </a:r>
                      <a:r>
                        <a:rPr lang="pt-BR" sz="1800" baseline="0" dirty="0" smtClean="0"/>
                        <a:t> Lazer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/>
                        <a:t>Incentivo</a:t>
                      </a:r>
                      <a:r>
                        <a:rPr lang="pt-BR" sz="1800" baseline="0" dirty="0" smtClean="0"/>
                        <a:t> as praticas desportivas</a:t>
                      </a:r>
                      <a:endParaRPr lang="pt-BR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/>
                        <a:t>Gestão da Politica de Esportes e</a:t>
                      </a:r>
                      <a:r>
                        <a:rPr lang="pt-BR" sz="1800" baseline="0" dirty="0" smtClean="0"/>
                        <a:t> Lazer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/>
                        <a:t>Manutenção do complexo esportivo</a:t>
                      </a:r>
                      <a:endParaRPr lang="pt-BR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250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Gestão Administrativa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800" b="0" dirty="0" smtClean="0"/>
                        <a:t>Ativ. Adm. Da</a:t>
                      </a:r>
                      <a:r>
                        <a:rPr lang="pt-BR" sz="1800" b="0" baseline="0" dirty="0" smtClean="0"/>
                        <a:t> Direção de Cultura e Juventude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/>
                        <a:t>Construção e Reforma de Próprios Públicos</a:t>
                      </a:r>
                      <a:endParaRPr lang="pt-B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Manutenção em</a:t>
                      </a:r>
                      <a:r>
                        <a:rPr lang="pt-BR" sz="1800" baseline="0" dirty="0" smtClean="0"/>
                        <a:t> patrimônio histórico cultural</a:t>
                      </a:r>
                      <a:endParaRPr lang="pt-BR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8834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889144" y="327062"/>
            <a:ext cx="771530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600" b="1" dirty="0" smtClean="0"/>
              <a:t>Secretaria Esportes, Cultura e Juventude</a:t>
            </a:r>
            <a:endParaRPr lang="pt-BR" sz="2600" b="1" dirty="0"/>
          </a:p>
        </p:txBody>
      </p:sp>
      <p:pic>
        <p:nvPicPr>
          <p:cNvPr id="5" name="Picture 2" descr="http://www.altafloresta.mt.gov.br/phpThumb/phpThumb.php?src=fotos_bancoimagens/295.jpg&amp;h=500&amp;far=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3834" y="139749"/>
            <a:ext cx="858664" cy="820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7856102"/>
              </p:ext>
            </p:extLst>
          </p:nvPr>
        </p:nvGraphicFramePr>
        <p:xfrm>
          <a:off x="889144" y="2420888"/>
          <a:ext cx="7715304" cy="2148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55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297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Programa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ação</a:t>
                      </a:r>
                      <a:endParaRPr lang="pt-B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/>
                        <a:t>Construção e Reforma</a:t>
                      </a:r>
                      <a:r>
                        <a:rPr lang="pt-BR" sz="1800" baseline="0" dirty="0" smtClean="0"/>
                        <a:t> de próprios públicos</a:t>
                      </a:r>
                      <a:endParaRPr lang="pt-BR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800" dirty="0" smtClean="0"/>
                        <a:t>Reforma do Centro Cultural</a:t>
                      </a:r>
                      <a:endParaRPr lang="pt-BR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Promoção e Difusão Cultural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Festividades, Festivais, e concursos culturais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Promoção e Difusão Cultural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Manutenção</a:t>
                      </a:r>
                      <a:r>
                        <a:rPr lang="pt-BR" sz="1800" b="0" baseline="0" dirty="0" smtClean="0"/>
                        <a:t> das Oficinas Culturais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9473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7790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787194" y="327062"/>
            <a:ext cx="7715304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300" b="1" dirty="0" smtClean="0"/>
              <a:t>Secretaria Municipal de Infraestrutura</a:t>
            </a:r>
            <a:endParaRPr lang="pt-BR" sz="2300" b="1" dirty="0"/>
          </a:p>
        </p:txBody>
      </p:sp>
      <p:pic>
        <p:nvPicPr>
          <p:cNvPr id="5" name="Picture 2" descr="http://www.altafloresta.mt.gov.br/phpThumb/phpThumb.php?src=fotos_bancoimagens/295.jpg&amp;h=500&amp;far=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3834" y="139749"/>
            <a:ext cx="858664" cy="820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4343960"/>
              </p:ext>
            </p:extLst>
          </p:nvPr>
        </p:nvGraphicFramePr>
        <p:xfrm>
          <a:off x="787194" y="1628800"/>
          <a:ext cx="8071465" cy="3675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88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125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Programa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ação</a:t>
                      </a:r>
                      <a:endParaRPr lang="pt-B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Gestão Administrativa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800" b="0" dirty="0" smtClean="0"/>
                        <a:t>Ativ. Adm. Infraestrutura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Infraestrutura Patrimonial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Revitalização de Praças, parques e jardins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Execução de Infraestrutura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Construção de pontes, bueiros e galerias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Execução de Infraestrutura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Pavimentação e Obras</a:t>
                      </a:r>
                      <a:r>
                        <a:rPr lang="pt-BR" sz="1800" b="0" baseline="0" dirty="0" smtClean="0"/>
                        <a:t> Complementares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621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Renovação de Frota de veículos e equipamentos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Adquirir</a:t>
                      </a:r>
                      <a:r>
                        <a:rPr lang="pt-BR" sz="1800" b="0" baseline="0" dirty="0" smtClean="0"/>
                        <a:t> veículos, Maq. E equipamentos – SINFRA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8981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Renovação de Frota de veículos e equipamentos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Manutenção  da Frota Mecanizada da SINFRA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0192">
                <a:tc>
                  <a:txBody>
                    <a:bodyPr/>
                    <a:lstStyle/>
                    <a:p>
                      <a:pPr algn="ctr"/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8472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777500" y="327062"/>
            <a:ext cx="7715304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300" b="1" dirty="0" smtClean="0"/>
              <a:t>Secretaria Municipal de Infraestrutura</a:t>
            </a:r>
            <a:endParaRPr lang="pt-BR" sz="2300" b="1" dirty="0"/>
          </a:p>
        </p:txBody>
      </p:sp>
      <p:pic>
        <p:nvPicPr>
          <p:cNvPr id="5" name="Picture 2" descr="http://www.altafloresta.mt.gov.br/phpThumb/phpThumb.php?src=fotos_bancoimagens/295.jpg&amp;h=500&amp;far=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3834" y="139749"/>
            <a:ext cx="858664" cy="820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6222341"/>
              </p:ext>
            </p:extLst>
          </p:nvPr>
        </p:nvGraphicFramePr>
        <p:xfrm>
          <a:off x="683568" y="1556792"/>
          <a:ext cx="8352927" cy="426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570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958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Programa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ação</a:t>
                      </a:r>
                      <a:endParaRPr lang="pt-B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Execução de Infraestrutura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Manutenção da Iluminação</a:t>
                      </a:r>
                      <a:r>
                        <a:rPr lang="pt-BR" sz="1800" b="0" baseline="0" dirty="0" smtClean="0"/>
                        <a:t> Pública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Execução de Infraestrutura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Manutenção de Vias Públicas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Gestão Administrativa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Ativ. Adm. Direção da Cidade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Execução de Infraestrutura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Construção</a:t>
                      </a:r>
                      <a:r>
                        <a:rPr lang="pt-BR" sz="1800" b="0" baseline="0" dirty="0" smtClean="0"/>
                        <a:t> de Calçadas (acessibilidade)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621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Gestão Administrativa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Ativ. Adm. Transito, Transportes e Segurança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Gestão Administrativa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Manutenção da Guarda Municipal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Execução de Infraestrutura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Ampliação,</a:t>
                      </a:r>
                      <a:r>
                        <a:rPr lang="pt-BR" sz="1800" b="0" baseline="0" dirty="0" smtClean="0"/>
                        <a:t> Modernização e Fiscalização de Transito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Plano Diretor e Desenvolvimento sócio ambiental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Serviço Coleta de Lixo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33443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3561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862297" y="327062"/>
            <a:ext cx="7715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/>
              <a:t>Secretaria Municipal de Saúde</a:t>
            </a:r>
            <a:endParaRPr lang="pt-BR" sz="2800" b="1" dirty="0"/>
          </a:p>
        </p:txBody>
      </p:sp>
      <p:pic>
        <p:nvPicPr>
          <p:cNvPr id="5" name="Picture 2" descr="http://www.altafloresta.mt.gov.br/phpThumb/phpThumb.php?src=fotos_bancoimagens/295.jpg&amp;h=500&amp;far=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8937" y="178221"/>
            <a:ext cx="858664" cy="820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963627"/>
              </p:ext>
            </p:extLst>
          </p:nvPr>
        </p:nvGraphicFramePr>
        <p:xfrm>
          <a:off x="837501" y="1556792"/>
          <a:ext cx="8216778" cy="26462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90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17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Programa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ação</a:t>
                      </a:r>
                      <a:endParaRPr lang="pt-B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8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dirty="0" smtClean="0"/>
                        <a:t>Gestão das Politicas</a:t>
                      </a:r>
                      <a:r>
                        <a:rPr lang="pt-BR" sz="1600" b="0" baseline="0" dirty="0" smtClean="0"/>
                        <a:t> Públicas de Saúde</a:t>
                      </a:r>
                      <a:endParaRPr lang="pt-BR" sz="16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600" b="0" dirty="0" smtClean="0"/>
                        <a:t>Manutenção da Secretaria Municipal De Saúde</a:t>
                      </a:r>
                      <a:endParaRPr lang="pt-BR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dirty="0" smtClean="0"/>
                        <a:t>Gestão das Politicas</a:t>
                      </a:r>
                      <a:r>
                        <a:rPr lang="pt-BR" sz="1600" b="0" baseline="0" dirty="0" smtClean="0"/>
                        <a:t> Públicas de Saúde</a:t>
                      </a:r>
                      <a:endParaRPr lang="pt-BR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dirty="0" smtClean="0"/>
                        <a:t>Manutenção da Ouvidoria do SUS</a:t>
                      </a:r>
                      <a:endParaRPr lang="pt-BR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dirty="0" smtClean="0"/>
                        <a:t>Gestão das Politicas</a:t>
                      </a:r>
                      <a:r>
                        <a:rPr lang="pt-BR" sz="1600" b="0" baseline="0" dirty="0" smtClean="0"/>
                        <a:t> Públicas de Saúde</a:t>
                      </a:r>
                      <a:endParaRPr lang="pt-BR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dirty="0" smtClean="0"/>
                        <a:t>Manutenção do Conselho Municipal de Saúde</a:t>
                      </a:r>
                      <a:endParaRPr lang="pt-BR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dirty="0" smtClean="0"/>
                        <a:t>Gestão das Politicas</a:t>
                      </a:r>
                      <a:r>
                        <a:rPr lang="pt-BR" sz="1600" b="0" baseline="0" dirty="0" smtClean="0"/>
                        <a:t> Públicas de Saúde</a:t>
                      </a:r>
                      <a:endParaRPr lang="pt-BR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dirty="0" smtClean="0"/>
                        <a:t>Manutenção das unidades Básicas de Saúde</a:t>
                      </a:r>
                      <a:endParaRPr lang="pt-BR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dirty="0" smtClean="0"/>
                        <a:t>Gestão das Politicas</a:t>
                      </a:r>
                      <a:r>
                        <a:rPr lang="pt-BR" sz="1600" b="0" baseline="0" dirty="0" smtClean="0"/>
                        <a:t> Públicas de Saúde</a:t>
                      </a:r>
                      <a:endParaRPr lang="pt-BR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dirty="0" smtClean="0"/>
                        <a:t>Manutenção – Saúde Bucal</a:t>
                      </a:r>
                      <a:endParaRPr lang="pt-BR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dirty="0" smtClean="0"/>
                        <a:t>Gestão das Politicas</a:t>
                      </a:r>
                      <a:r>
                        <a:rPr lang="pt-BR" sz="1600" b="0" baseline="0" dirty="0" smtClean="0"/>
                        <a:t> Públicas de Saúde</a:t>
                      </a:r>
                      <a:endParaRPr lang="pt-BR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dirty="0" smtClean="0"/>
                        <a:t>Manutenção Agente Comunitário de Saúde</a:t>
                      </a:r>
                      <a:endParaRPr lang="pt-BR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4443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95536" y="327062"/>
            <a:ext cx="771530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600" b="1" dirty="0" smtClean="0"/>
              <a:t>Secretaria Municipal de Saúde</a:t>
            </a:r>
            <a:endParaRPr lang="pt-BR" sz="2600" b="1" dirty="0"/>
          </a:p>
        </p:txBody>
      </p:sp>
      <p:pic>
        <p:nvPicPr>
          <p:cNvPr id="5" name="Picture 2" descr="http://www.altafloresta.mt.gov.br/phpThumb/phpThumb.php?src=fotos_bancoimagens/295.jpg&amp;h=500&amp;far=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3834" y="139749"/>
            <a:ext cx="858664" cy="820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3722159"/>
              </p:ext>
            </p:extLst>
          </p:nvPr>
        </p:nvGraphicFramePr>
        <p:xfrm>
          <a:off x="395536" y="1323470"/>
          <a:ext cx="8424936" cy="3398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77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372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Programa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Ação</a:t>
                      </a:r>
                      <a:endParaRPr lang="pt-B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700" b="0" dirty="0" smtClean="0"/>
                        <a:t>Infraestrutura de Saúde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700" b="0" dirty="0" smtClean="0"/>
                        <a:t>Cont. Ref. e</a:t>
                      </a:r>
                      <a:r>
                        <a:rPr lang="pt-BR" sz="1700" b="0" baseline="0" dirty="0" smtClean="0"/>
                        <a:t> </a:t>
                      </a:r>
                      <a:r>
                        <a:rPr lang="pt-BR" sz="1700" b="0" baseline="0" dirty="0" err="1" smtClean="0"/>
                        <a:t>Amp</a:t>
                      </a:r>
                      <a:r>
                        <a:rPr lang="pt-BR" sz="1700" b="0" baseline="0" dirty="0" smtClean="0"/>
                        <a:t>. Das Unidades Básicas de Saúde</a:t>
                      </a:r>
                      <a:endParaRPr lang="pt-BR" sz="17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700" b="0" dirty="0" smtClean="0"/>
                        <a:t>Gestão</a:t>
                      </a:r>
                      <a:r>
                        <a:rPr lang="pt-BR" sz="1700" b="0" baseline="0" dirty="0" smtClean="0"/>
                        <a:t>  das Politicas Públicas de Saúde</a:t>
                      </a:r>
                      <a:endParaRPr lang="pt-BR" sz="17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700" b="0" dirty="0" smtClean="0"/>
                        <a:t>Manutenção</a:t>
                      </a:r>
                      <a:r>
                        <a:rPr lang="pt-BR" sz="1700" b="0" baseline="0" dirty="0" smtClean="0"/>
                        <a:t> do Consorcio </a:t>
                      </a:r>
                      <a:r>
                        <a:rPr lang="pt-BR" sz="1700" b="0" baseline="0" dirty="0" err="1" smtClean="0"/>
                        <a:t>Inte</a:t>
                      </a:r>
                      <a:r>
                        <a:rPr lang="pt-BR" sz="1700" b="0" baseline="0" dirty="0" smtClean="0"/>
                        <a:t>. De Saúde</a:t>
                      </a:r>
                      <a:endParaRPr lang="pt-BR" sz="17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700" b="0" dirty="0" smtClean="0"/>
                        <a:t>Gestão</a:t>
                      </a:r>
                      <a:r>
                        <a:rPr lang="pt-BR" sz="1700" b="0" baseline="0" dirty="0" smtClean="0"/>
                        <a:t>  das Politicas Públicas de Saúde</a:t>
                      </a:r>
                      <a:endParaRPr lang="pt-BR" sz="17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700" b="0" dirty="0" smtClean="0"/>
                        <a:t>Manutenção de rede de apoio e</a:t>
                      </a:r>
                      <a:r>
                        <a:rPr lang="pt-BR" sz="1700" b="0" baseline="0" dirty="0" smtClean="0"/>
                        <a:t> Diagnostico</a:t>
                      </a:r>
                      <a:endParaRPr lang="pt-BR" sz="17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700" b="0" dirty="0" smtClean="0"/>
                        <a:t>Gestão</a:t>
                      </a:r>
                      <a:r>
                        <a:rPr lang="pt-BR" sz="1700" b="0" baseline="0" dirty="0" smtClean="0"/>
                        <a:t>  das Politicas Públicas de Saúde</a:t>
                      </a:r>
                      <a:endParaRPr lang="pt-BR" sz="17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700" b="0" dirty="0" err="1" smtClean="0"/>
                        <a:t>Manut</a:t>
                      </a:r>
                      <a:r>
                        <a:rPr lang="pt-BR" sz="1700" b="0" dirty="0" smtClean="0"/>
                        <a:t>.</a:t>
                      </a:r>
                      <a:r>
                        <a:rPr lang="pt-BR" sz="1700" b="0" baseline="0" dirty="0" smtClean="0"/>
                        <a:t> Tratamento fora do município – TFD</a:t>
                      </a:r>
                      <a:endParaRPr lang="pt-BR" sz="17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700" b="0" dirty="0" smtClean="0"/>
                        <a:t>Gestão</a:t>
                      </a:r>
                      <a:r>
                        <a:rPr lang="pt-BR" sz="1700" b="0" baseline="0" dirty="0" smtClean="0"/>
                        <a:t>  das Politicas Públicas de Saúde</a:t>
                      </a:r>
                      <a:endParaRPr lang="pt-BR" sz="17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700" b="0" dirty="0" smtClean="0"/>
                        <a:t>Assistência a rede especial de consultas</a:t>
                      </a:r>
                      <a:r>
                        <a:rPr lang="pt-BR" sz="1700" b="0" baseline="0" dirty="0" smtClean="0"/>
                        <a:t> medicas</a:t>
                      </a:r>
                      <a:endParaRPr lang="pt-BR" sz="17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700" b="0" dirty="0" smtClean="0"/>
                        <a:t>Gestão</a:t>
                      </a:r>
                      <a:r>
                        <a:rPr lang="pt-BR" sz="1700" b="0" baseline="0" dirty="0" smtClean="0"/>
                        <a:t>  das Politicas Públicas de Saúde</a:t>
                      </a:r>
                      <a:endParaRPr lang="pt-BR" sz="17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700" b="0" dirty="0" err="1" smtClean="0"/>
                        <a:t>Manut</a:t>
                      </a:r>
                      <a:r>
                        <a:rPr lang="pt-BR" sz="1700" b="0" dirty="0" smtClean="0"/>
                        <a:t>. Da unidade de pronto atendimento</a:t>
                      </a:r>
                      <a:endParaRPr lang="pt-BR" sz="17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700" b="0" dirty="0" smtClean="0"/>
                        <a:t>Gestão</a:t>
                      </a:r>
                      <a:r>
                        <a:rPr lang="pt-BR" sz="1700" b="0" baseline="0" dirty="0" smtClean="0"/>
                        <a:t>  das Politicas Públicas de Saúde</a:t>
                      </a:r>
                      <a:endParaRPr lang="pt-BR" sz="17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700" b="0" dirty="0" smtClean="0"/>
                        <a:t>Assistência</a:t>
                      </a:r>
                      <a:r>
                        <a:rPr lang="pt-BR" sz="1700" b="0" baseline="0" dirty="0" smtClean="0"/>
                        <a:t> a saúde mental</a:t>
                      </a:r>
                      <a:endParaRPr lang="pt-BR" sz="17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9793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85720" y="514375"/>
            <a:ext cx="7715304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300" b="1" dirty="0" smtClean="0"/>
              <a:t>Secretaria Municipal de Saúde</a:t>
            </a:r>
            <a:endParaRPr lang="pt-BR" sz="2300" b="1" dirty="0"/>
          </a:p>
        </p:txBody>
      </p:sp>
      <p:pic>
        <p:nvPicPr>
          <p:cNvPr id="5" name="Picture 2" descr="http://www.altafloresta.mt.gov.br/phpThumb/phpThumb.php?src=fotos_bancoimagens/295.jpg&amp;h=500&amp;far=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3834" y="139749"/>
            <a:ext cx="858664" cy="820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0963973"/>
              </p:ext>
            </p:extLst>
          </p:nvPr>
        </p:nvGraphicFramePr>
        <p:xfrm>
          <a:off x="288454" y="1368247"/>
          <a:ext cx="8460009" cy="46433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26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573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Programa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Ação</a:t>
                      </a:r>
                      <a:endParaRPr lang="pt-B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Gestão das Politicas Públicas de Saúde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800" b="0" dirty="0" smtClean="0"/>
                        <a:t>Manutenção do CER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Infraestrutura de</a:t>
                      </a:r>
                      <a:r>
                        <a:rPr lang="pt-BR" sz="1800" b="0" baseline="0" dirty="0" smtClean="0"/>
                        <a:t> Saúde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Construção da Unidade de Pronto</a:t>
                      </a:r>
                      <a:r>
                        <a:rPr lang="pt-BR" sz="1800" b="0" baseline="0" dirty="0" smtClean="0"/>
                        <a:t> Atendimento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Gestão das Politicas Públicas de Saúde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Manutenção da Vigilância</a:t>
                      </a:r>
                      <a:r>
                        <a:rPr lang="pt-BR" sz="1800" b="0" baseline="0" dirty="0" smtClean="0"/>
                        <a:t> Sanitária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Gestão das Politicas Públicas de Saúde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Manutenção da Vigilância Epidemiológica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Gestão das Politicas Públicas de Saúde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Manutenção da Vigilância Ambiental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Gestão das Politicas Públicas de Saúde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Manutenção DST-HIV-AIDS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Gestão das Politicas Públicas de Saúde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Manutenção</a:t>
                      </a:r>
                      <a:r>
                        <a:rPr lang="pt-BR" sz="1800" b="0" baseline="0" dirty="0" smtClean="0"/>
                        <a:t> Farmácia Básica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481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85720" y="500042"/>
            <a:ext cx="7715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/>
              <a:t>Secretaria Municipal de Desenvolvimento</a:t>
            </a:r>
            <a:endParaRPr lang="pt-BR" sz="2800" b="1" dirty="0"/>
          </a:p>
        </p:txBody>
      </p:sp>
      <p:pic>
        <p:nvPicPr>
          <p:cNvPr id="5" name="Picture 2" descr="http://www.altafloresta.mt.gov.br/phpThumb/phpThumb.php?src=fotos_bancoimagens/295.jpg&amp;h=500&amp;far=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3834" y="139749"/>
            <a:ext cx="858664" cy="820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8665146"/>
              </p:ext>
            </p:extLst>
          </p:nvPr>
        </p:nvGraphicFramePr>
        <p:xfrm>
          <a:off x="285720" y="1369158"/>
          <a:ext cx="8534752" cy="4475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44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002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Programa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Ação</a:t>
                      </a:r>
                      <a:endParaRPr lang="pt-B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Gestão Administrativa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800" b="0" dirty="0" smtClean="0"/>
                        <a:t>Manutenção do Setor de Desenvolvimento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Plano Diretor e Desenvolvimento sócio ambiental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Acompanhar,</a:t>
                      </a:r>
                      <a:r>
                        <a:rPr lang="pt-BR" sz="1800" b="0" baseline="0" dirty="0" smtClean="0"/>
                        <a:t> monitorar e avaliar a execução dos PMSB e PMGIRS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Gestão Administrativa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Ativ.</a:t>
                      </a:r>
                      <a:r>
                        <a:rPr lang="pt-BR" sz="1800" b="0" baseline="0" dirty="0" smtClean="0"/>
                        <a:t> Adm. Da Direção Meio Ambiente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Gestão da Politica Ambiental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Consolidação da Politica Municipal de Meio Ambiente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Gestão da Politica Ambiental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Manutenção de</a:t>
                      </a:r>
                      <a:r>
                        <a:rPr lang="pt-BR" sz="1800" b="0" baseline="0" dirty="0" smtClean="0"/>
                        <a:t> Gestão dos Olhos  d`água da Amazônia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Gestão da Politica Ambiental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Manutenção</a:t>
                      </a:r>
                      <a:r>
                        <a:rPr lang="pt-BR" sz="1800" b="0" baseline="0" dirty="0" smtClean="0"/>
                        <a:t> Brigada de Combate de Incêndio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Gestão da Politica Ambiental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Manutenção e Manejo em arvores perímetro urbano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71910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1436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altafloresta.mt.gov.br/phpThumb/phpThumb.php?src=fotos_bancoimagens/295.jpg&amp;h=500&amp;far=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372523"/>
            <a:ext cx="998174" cy="954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1849161" y="372523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 smtClean="0">
                <a:latin typeface="Rockwell" panose="02060603020205020403" pitchFamily="18" charset="0"/>
              </a:rPr>
              <a:t>Base Legal</a:t>
            </a:r>
            <a:endParaRPr lang="pt-BR" sz="3600" b="1" dirty="0">
              <a:latin typeface="Rockwell" panose="02060603020205020403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899592" y="1588798"/>
            <a:ext cx="7920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pt-BR" sz="2400" b="1" u="sng" dirty="0" smtClean="0"/>
              <a:t>Da Audiência</a:t>
            </a:r>
          </a:p>
          <a:p>
            <a:endParaRPr lang="pt-BR" sz="2400" b="1" u="sng" dirty="0" smtClean="0"/>
          </a:p>
          <a:p>
            <a:r>
              <a:rPr lang="pt-BR" sz="2400" dirty="0" smtClean="0"/>
              <a:t>Art. 48, da Lei Complementar Federal 101/2000 - LRF</a:t>
            </a:r>
            <a:endParaRPr lang="pt-BR" sz="2400" dirty="0"/>
          </a:p>
        </p:txBody>
      </p:sp>
      <p:sp>
        <p:nvSpPr>
          <p:cNvPr id="10" name="CaixaDeTexto 9"/>
          <p:cNvSpPr txBox="1"/>
          <p:nvPr/>
        </p:nvSpPr>
        <p:spPr>
          <a:xfrm>
            <a:off x="899592" y="3789040"/>
            <a:ext cx="73448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u="sng" dirty="0" smtClean="0"/>
              <a:t>2.  Do PPA / LDO / LOA / Lei Orgânica</a:t>
            </a:r>
          </a:p>
          <a:p>
            <a:endParaRPr lang="pt-BR" sz="2400" b="1" u="sng" dirty="0" smtClean="0"/>
          </a:p>
          <a:p>
            <a:r>
              <a:rPr lang="pt-BR" sz="2400" dirty="0" smtClean="0"/>
              <a:t>Art. 165, da CF./88</a:t>
            </a:r>
          </a:p>
          <a:p>
            <a:r>
              <a:rPr lang="pt-BR" sz="2400" dirty="0" smtClean="0"/>
              <a:t>Artigos 4º e 5º, da LC. 101/00 - LRF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302984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85720" y="500042"/>
            <a:ext cx="7715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/>
              <a:t>Secretaria Municipal de Desenvolvimento</a:t>
            </a:r>
            <a:endParaRPr lang="pt-BR" sz="2800" b="1" dirty="0"/>
          </a:p>
        </p:txBody>
      </p:sp>
      <p:pic>
        <p:nvPicPr>
          <p:cNvPr id="5" name="Picture 2" descr="http://www.altafloresta.mt.gov.br/phpThumb/phpThumb.php?src=fotos_bancoimagens/295.jpg&amp;h=500&amp;far=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3834" y="139749"/>
            <a:ext cx="858664" cy="820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4804665"/>
              </p:ext>
            </p:extLst>
          </p:nvPr>
        </p:nvGraphicFramePr>
        <p:xfrm>
          <a:off x="387327" y="1916832"/>
          <a:ext cx="8289129" cy="21846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98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592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Programa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Ação</a:t>
                      </a:r>
                      <a:endParaRPr lang="pt-B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Gestão Administrativa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800" b="0" dirty="0" smtClean="0"/>
                        <a:t>Ativ. Adm.</a:t>
                      </a:r>
                      <a:r>
                        <a:rPr lang="pt-BR" sz="1800" b="0" baseline="0" dirty="0" smtClean="0"/>
                        <a:t> Da Direção Ind. Com. E Turismo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Alta</a:t>
                      </a:r>
                      <a:r>
                        <a:rPr lang="pt-BR" sz="1800" b="0" baseline="0" dirty="0" smtClean="0"/>
                        <a:t> Floresta Turismo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err="1" smtClean="0"/>
                        <a:t>Desenv</a:t>
                      </a:r>
                      <a:r>
                        <a:rPr lang="pt-BR" sz="1800" b="0" dirty="0" smtClean="0"/>
                        <a:t>.</a:t>
                      </a:r>
                      <a:r>
                        <a:rPr lang="pt-BR" sz="1800" b="0" baseline="0" dirty="0" smtClean="0"/>
                        <a:t> Ação e Politicas Públicas ao Turismo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Promoção</a:t>
                      </a:r>
                      <a:r>
                        <a:rPr lang="pt-BR" sz="1800" b="0" baseline="0" dirty="0" smtClean="0"/>
                        <a:t> da Industria e Comercio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Promoção Comercial,</a:t>
                      </a:r>
                      <a:r>
                        <a:rPr lang="pt-BR" sz="1800" b="0" baseline="0" dirty="0" smtClean="0"/>
                        <a:t> apoio ao empreendedor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Promoção</a:t>
                      </a:r>
                      <a:r>
                        <a:rPr lang="pt-BR" sz="1800" b="0" baseline="0" dirty="0" smtClean="0"/>
                        <a:t> da Industria e Comercio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Apoio na</a:t>
                      </a:r>
                      <a:r>
                        <a:rPr lang="pt-BR" sz="1800" b="0" baseline="0" dirty="0" smtClean="0"/>
                        <a:t> Criação e Instalação do Distrito Industrial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0335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85720" y="500042"/>
            <a:ext cx="771530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600" b="1" dirty="0" smtClean="0"/>
              <a:t>Secretaria Agricultura e Pecuária</a:t>
            </a:r>
            <a:endParaRPr lang="pt-BR" sz="2600" b="1" dirty="0"/>
          </a:p>
        </p:txBody>
      </p:sp>
      <p:pic>
        <p:nvPicPr>
          <p:cNvPr id="5" name="Picture 2" descr="http://www.altafloresta.mt.gov.br/phpThumb/phpThumb.php?src=fotos_bancoimagens/295.jpg&amp;h=500&amp;far=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3834" y="139749"/>
            <a:ext cx="858664" cy="820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5521061"/>
              </p:ext>
            </p:extLst>
          </p:nvPr>
        </p:nvGraphicFramePr>
        <p:xfrm>
          <a:off x="308313" y="1340768"/>
          <a:ext cx="8194185" cy="36644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894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047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Programa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Ação</a:t>
                      </a:r>
                      <a:endParaRPr lang="pt-B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Gestão Administrativa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800" b="0" dirty="0" smtClean="0"/>
                        <a:t>At. Adm. Da Secretaria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Gestão Administrativa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Manutenção Frota da Agricultura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Fomento a Agricultura</a:t>
                      </a:r>
                      <a:r>
                        <a:rPr lang="pt-BR" sz="1800" b="0" baseline="0" dirty="0" smtClean="0"/>
                        <a:t> Familiar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Aquisição de</a:t>
                      </a:r>
                      <a:r>
                        <a:rPr lang="pt-BR" sz="1800" b="0" baseline="0" dirty="0" smtClean="0"/>
                        <a:t> Maquinas e Equipamentos  para Agricultura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Fomento a Agricultura</a:t>
                      </a:r>
                      <a:r>
                        <a:rPr lang="pt-BR" sz="1800" b="0" baseline="0" dirty="0" smtClean="0"/>
                        <a:t> Familiar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Fomentar a Bacia Leiteira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Fomento a Agricultura</a:t>
                      </a:r>
                      <a:r>
                        <a:rPr lang="pt-BR" sz="1800" b="0" baseline="0" dirty="0" smtClean="0"/>
                        <a:t> Familiar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Fomento a Cafeicultura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Fomento a Agricultura</a:t>
                      </a:r>
                      <a:r>
                        <a:rPr lang="pt-BR" sz="1800" b="0" baseline="0" dirty="0" smtClean="0"/>
                        <a:t> Familiar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Fomento e Comercialização a Horticultura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7248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Fomento a Agricultura</a:t>
                      </a:r>
                      <a:r>
                        <a:rPr lang="pt-BR" sz="1800" b="0" baseline="0" dirty="0" smtClean="0"/>
                        <a:t> Familiar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Incentivo</a:t>
                      </a:r>
                      <a:r>
                        <a:rPr lang="pt-BR" sz="1800" b="0" baseline="0" dirty="0" smtClean="0"/>
                        <a:t> a Agricultura Orgânica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Fomento a Agricultura</a:t>
                      </a:r>
                      <a:r>
                        <a:rPr lang="pt-BR" sz="1800" b="0" baseline="0" dirty="0" smtClean="0"/>
                        <a:t> Familiar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Fomento a Piscicultura</a:t>
                      </a:r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41963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2728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85720" y="500042"/>
            <a:ext cx="7715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/>
              <a:t>Instituto de Previdência - Indireta</a:t>
            </a:r>
            <a:endParaRPr lang="pt-BR" sz="2800" b="1" dirty="0"/>
          </a:p>
        </p:txBody>
      </p:sp>
      <p:pic>
        <p:nvPicPr>
          <p:cNvPr id="5" name="Picture 2" descr="http://www.altafloresta.mt.gov.br/phpThumb/phpThumb.php?src=fotos_bancoimagens/295.jpg&amp;h=500&amp;far=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3834" y="139749"/>
            <a:ext cx="858664" cy="820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1845876"/>
              </p:ext>
            </p:extLst>
          </p:nvPr>
        </p:nvGraphicFramePr>
        <p:xfrm>
          <a:off x="285720" y="1412776"/>
          <a:ext cx="8216778" cy="1915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90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17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Programa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Ação</a:t>
                      </a:r>
                      <a:endParaRPr lang="pt-B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/>
                        <a:t>Gestão</a:t>
                      </a:r>
                      <a:r>
                        <a:rPr lang="pt-BR" sz="1800" baseline="0" dirty="0" smtClean="0"/>
                        <a:t> em Previdência Municipal</a:t>
                      </a:r>
                      <a:endParaRPr lang="pt-BR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800" dirty="0" smtClean="0"/>
                        <a:t>Reserva Orçamentária do</a:t>
                      </a:r>
                      <a:r>
                        <a:rPr lang="pt-BR" sz="1800" baseline="0" dirty="0" smtClean="0"/>
                        <a:t> IPREAF</a:t>
                      </a:r>
                      <a:endParaRPr lang="pt-BR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/>
                        <a:t>Gestão</a:t>
                      </a:r>
                      <a:r>
                        <a:rPr lang="pt-BR" sz="1800" baseline="0" dirty="0" smtClean="0"/>
                        <a:t> em Previdência Municipal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/>
                        <a:t>Transparência ao Segurado</a:t>
                      </a:r>
                      <a:endParaRPr lang="pt-BR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/>
                        <a:t>Gestão</a:t>
                      </a:r>
                      <a:r>
                        <a:rPr lang="pt-BR" sz="1800" baseline="0" dirty="0" smtClean="0"/>
                        <a:t> em Previdência Municipal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/>
                        <a:t>Atividade</a:t>
                      </a:r>
                      <a:r>
                        <a:rPr lang="pt-BR" sz="1800" baseline="0" dirty="0" smtClean="0"/>
                        <a:t> Administrativa do IPREAF</a:t>
                      </a:r>
                      <a:endParaRPr lang="pt-BR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/>
                        <a:t>Infraestrutura do IPREAF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/>
                        <a:t>Adequação física do prédio do IPREAF</a:t>
                      </a:r>
                      <a:endParaRPr lang="pt-BR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8614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76578"/>
              </p:ext>
            </p:extLst>
          </p:nvPr>
        </p:nvGraphicFramePr>
        <p:xfrm>
          <a:off x="251520" y="1052736"/>
          <a:ext cx="8598883" cy="4798458"/>
        </p:xfrm>
        <a:graphic>
          <a:graphicData uri="http://schemas.openxmlformats.org/drawingml/2006/table">
            <a:tbl>
              <a:tblPr/>
              <a:tblGrid>
                <a:gridCol w="2243465">
                  <a:extLst>
                    <a:ext uri="{9D8B030D-6E8A-4147-A177-3AD203B41FA5}">
                      <a16:colId xmlns:a16="http://schemas.microsoft.com/office/drawing/2014/main" val="1951129103"/>
                    </a:ext>
                  </a:extLst>
                </a:gridCol>
                <a:gridCol w="1151028">
                  <a:extLst>
                    <a:ext uri="{9D8B030D-6E8A-4147-A177-3AD203B41FA5}">
                      <a16:colId xmlns:a16="http://schemas.microsoft.com/office/drawing/2014/main" val="851475474"/>
                    </a:ext>
                  </a:extLst>
                </a:gridCol>
                <a:gridCol w="968279">
                  <a:extLst>
                    <a:ext uri="{9D8B030D-6E8A-4147-A177-3AD203B41FA5}">
                      <a16:colId xmlns:a16="http://schemas.microsoft.com/office/drawing/2014/main" val="3439313789"/>
                    </a:ext>
                  </a:extLst>
                </a:gridCol>
                <a:gridCol w="134609">
                  <a:extLst>
                    <a:ext uri="{9D8B030D-6E8A-4147-A177-3AD203B41FA5}">
                      <a16:colId xmlns:a16="http://schemas.microsoft.com/office/drawing/2014/main" val="343820068"/>
                    </a:ext>
                  </a:extLst>
                </a:gridCol>
                <a:gridCol w="968279">
                  <a:extLst>
                    <a:ext uri="{9D8B030D-6E8A-4147-A177-3AD203B41FA5}">
                      <a16:colId xmlns:a16="http://schemas.microsoft.com/office/drawing/2014/main" val="4208021179"/>
                    </a:ext>
                  </a:extLst>
                </a:gridCol>
                <a:gridCol w="987125">
                  <a:extLst>
                    <a:ext uri="{9D8B030D-6E8A-4147-A177-3AD203B41FA5}">
                      <a16:colId xmlns:a16="http://schemas.microsoft.com/office/drawing/2014/main" val="1219370091"/>
                    </a:ext>
                  </a:extLst>
                </a:gridCol>
                <a:gridCol w="179478">
                  <a:extLst>
                    <a:ext uri="{9D8B030D-6E8A-4147-A177-3AD203B41FA5}">
                      <a16:colId xmlns:a16="http://schemas.microsoft.com/office/drawing/2014/main" val="3588466234"/>
                    </a:ext>
                  </a:extLst>
                </a:gridCol>
                <a:gridCol w="968279">
                  <a:extLst>
                    <a:ext uri="{9D8B030D-6E8A-4147-A177-3AD203B41FA5}">
                      <a16:colId xmlns:a16="http://schemas.microsoft.com/office/drawing/2014/main" val="1506873981"/>
                    </a:ext>
                  </a:extLst>
                </a:gridCol>
                <a:gridCol w="998341">
                  <a:extLst>
                    <a:ext uri="{9D8B030D-6E8A-4147-A177-3AD203B41FA5}">
                      <a16:colId xmlns:a16="http://schemas.microsoft.com/office/drawing/2014/main" val="3765257982"/>
                    </a:ext>
                  </a:extLst>
                </a:gridCol>
              </a:tblGrid>
              <a:tr h="949269"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2017</a:t>
                      </a:r>
                    </a:p>
                  </a:txBody>
                  <a:tcPr marL="9477" marR="9477" marT="94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77" marR="9477" marT="94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</a:t>
                      </a:r>
                    </a:p>
                  </a:txBody>
                  <a:tcPr marL="9477" marR="9477" marT="94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77" marR="9477" marT="94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</a:t>
                      </a:r>
                    </a:p>
                  </a:txBody>
                  <a:tcPr marL="9477" marR="9477" marT="94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0971861"/>
                  </a:ext>
                </a:extLst>
              </a:tr>
              <a:tr h="66764"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Estimado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Arrecadado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Estimado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Arrecadado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Estimado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Arrecadado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6214168"/>
                  </a:ext>
                </a:extLst>
              </a:tr>
              <a:tr h="130689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Receitas Correntes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119.324.000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119.271.705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113.547.500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115.312.611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118.905.980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77.082.136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72257"/>
                  </a:ext>
                </a:extLst>
              </a:tr>
              <a:tr h="66764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Receitas Tributárias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24.866.000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20.970.508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29.124.000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25.293.312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32.142.500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19.806.641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6263542"/>
                  </a:ext>
                </a:extLst>
              </a:tr>
              <a:tr h="66764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- Impostos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20.600.000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17.845.422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25.618.000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20.634.467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26.880.000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15.573.839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5028688"/>
                  </a:ext>
                </a:extLst>
              </a:tr>
              <a:tr h="66764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- Taxas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4.266.000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2.975.175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3.180.000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4.611.452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4.743.000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4.224.233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328146"/>
                  </a:ext>
                </a:extLst>
              </a:tr>
              <a:tr h="66764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- Contribuição de Melhoria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149.911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326.000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47.393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519.500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8.568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7094033"/>
                  </a:ext>
                </a:extLst>
              </a:tr>
              <a:tr h="66764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Receitas de Contribuição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2.800.000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3.210.965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3.400.000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3.175.175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3.400.000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2.565.773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0151640"/>
                  </a:ext>
                </a:extLst>
              </a:tr>
              <a:tr h="66764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Receitas Patrimonial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1.125.000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497.795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702.000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347.440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481.200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436.785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0494081"/>
                  </a:ext>
                </a:extLst>
              </a:tr>
              <a:tr h="66764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Receitas de Serviços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1.358.000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769.845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833.000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727.158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702.000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448.269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7211770"/>
                  </a:ext>
                </a:extLst>
              </a:tr>
              <a:tr h="66764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Transferencias Correntes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85.592.000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87.880.830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79.338.500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84.662.075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81.418.780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53.203.317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253270"/>
                  </a:ext>
                </a:extLst>
              </a:tr>
              <a:tr h="66764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-Outras Receitas Correntes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3.583.000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5.941.761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150.000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1.107.452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761.500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621.352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9075766"/>
                  </a:ext>
                </a:extLst>
              </a:tr>
              <a:tr h="66764">
                <a:tc>
                  <a:txBody>
                    <a:bodyPr/>
                    <a:lstStyle/>
                    <a:p>
                      <a:pPr algn="l" fontAlgn="b"/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6503752"/>
                  </a:ext>
                </a:extLst>
              </a:tr>
              <a:tr h="66764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Receitas Capital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2.588.000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3.172.136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6.782.860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2.722.293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8.650.000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1.353.865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2207507"/>
                  </a:ext>
                </a:extLst>
              </a:tr>
              <a:tr h="66764">
                <a:tc>
                  <a:txBody>
                    <a:bodyPr/>
                    <a:lstStyle/>
                    <a:p>
                      <a:pPr algn="l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187218"/>
                  </a:ext>
                </a:extLst>
              </a:tr>
              <a:tr h="75896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 - ) Deduções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-9.477.000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-11.999.179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3427860"/>
                  </a:ext>
                </a:extLst>
              </a:tr>
              <a:tr h="75896">
                <a:tc>
                  <a:txBody>
                    <a:bodyPr/>
                    <a:lstStyle/>
                    <a:p>
                      <a:pPr algn="l" fontAlgn="b"/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0725648"/>
                  </a:ext>
                </a:extLst>
              </a:tr>
              <a:tr h="14895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112.435.000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110.444.662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120.330.360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118.034.904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127.555.980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78.436.002</a:t>
                      </a:r>
                    </a:p>
                  </a:txBody>
                  <a:tcPr marL="9477" marR="9477" marT="94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6660846"/>
                  </a:ext>
                </a:extLst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827584" y="404664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 smtClean="0"/>
              <a:t>Analise das receitas arrecadadas</a:t>
            </a:r>
          </a:p>
          <a:p>
            <a:pPr algn="ctr"/>
            <a:r>
              <a:rPr lang="pt-BR" sz="2000" dirty="0" smtClean="0"/>
              <a:t>Período 2017 à 2019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31633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www.altafloresta.mt.gov.br/phpThumb/phpThumb.php?src=fotos_bancoimagens/295.jpg&amp;h=500&amp;far=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215390"/>
            <a:ext cx="874334" cy="835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616678" y="415445"/>
            <a:ext cx="65527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/>
              <a:t>Principais pontos da LDO</a:t>
            </a:r>
            <a:endParaRPr lang="pt-BR" sz="2000" b="1" dirty="0"/>
          </a:p>
        </p:txBody>
      </p:sp>
      <p:sp>
        <p:nvSpPr>
          <p:cNvPr id="7" name="CaixaDeTexto 6"/>
          <p:cNvSpPr txBox="1"/>
          <p:nvPr/>
        </p:nvSpPr>
        <p:spPr>
          <a:xfrm>
            <a:off x="616678" y="1412776"/>
            <a:ext cx="734993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 smtClean="0"/>
              <a:t> Prioridades</a:t>
            </a:r>
          </a:p>
          <a:p>
            <a:pPr marL="342900" indent="-342900" algn="just">
              <a:buAutoNum type="alphaLcParenR"/>
            </a:pPr>
            <a:r>
              <a:rPr lang="pt-BR" dirty="0" smtClean="0"/>
              <a:t>Promover o desenvolvimento econômico e sustentável;</a:t>
            </a:r>
          </a:p>
          <a:p>
            <a:pPr marL="342900" indent="-342900" algn="just">
              <a:buAutoNum type="alphaLcParenR"/>
            </a:pPr>
            <a:r>
              <a:rPr lang="pt-BR" dirty="0" smtClean="0"/>
              <a:t>Valorização dos direitos e da cidadania;</a:t>
            </a:r>
          </a:p>
          <a:p>
            <a:pPr marL="342900" indent="-342900" algn="just">
              <a:buAutoNum type="alphaLcParenR"/>
            </a:pPr>
            <a:r>
              <a:rPr lang="pt-BR" dirty="0" smtClean="0"/>
              <a:t>Promover a satisfação plena dos munícipes através dos serviços públicos;</a:t>
            </a:r>
          </a:p>
          <a:p>
            <a:pPr marL="342900" indent="-342900" algn="just">
              <a:buAutoNum type="alphaLcParenR"/>
            </a:pPr>
            <a:r>
              <a:rPr lang="pt-BR" dirty="0" smtClean="0"/>
              <a:t>Implementar o governo participativo;</a:t>
            </a:r>
          </a:p>
          <a:p>
            <a:pPr marL="342900" indent="-342900" algn="just">
              <a:buAutoNum type="alphaLcParenR"/>
            </a:pPr>
            <a:r>
              <a:rPr lang="pt-BR" dirty="0" smtClean="0"/>
              <a:t>Prioridade nas obras em execução;</a:t>
            </a:r>
          </a:p>
          <a:p>
            <a:pPr marL="342900" indent="-342900" algn="just">
              <a:buAutoNum type="alphaLcParenR"/>
            </a:pPr>
            <a:r>
              <a:rPr lang="pt-BR" dirty="0" smtClean="0"/>
              <a:t>Prioridade no pagamento de pessoal, encargos e dívida pública;</a:t>
            </a:r>
          </a:p>
          <a:p>
            <a:pPr marL="342900" indent="-342900" algn="just">
              <a:buAutoNum type="alphaLcParenR"/>
            </a:pPr>
            <a:r>
              <a:rPr lang="pt-BR" dirty="0" smtClean="0"/>
              <a:t>Equilíbrio entre receitas e despesas</a:t>
            </a:r>
          </a:p>
          <a:p>
            <a:pPr marL="342900" indent="-342900">
              <a:buAutoNum type="alphaLcParenR"/>
            </a:pPr>
            <a:endParaRPr lang="pt-BR" dirty="0" smtClean="0"/>
          </a:p>
          <a:p>
            <a:pPr marL="342900" indent="-342900">
              <a:buAutoNum type="alphaLcParenR"/>
            </a:pPr>
            <a:endParaRPr lang="pt-BR" dirty="0"/>
          </a:p>
          <a:p>
            <a:endParaRPr lang="pt-BR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971600" y="4437112"/>
            <a:ext cx="67687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Possibilidades de abertura de crédito adicional</a:t>
            </a:r>
          </a:p>
          <a:p>
            <a:endParaRPr lang="pt-BR" dirty="0"/>
          </a:p>
          <a:p>
            <a:r>
              <a:rPr lang="pt-BR" dirty="0" smtClean="0"/>
              <a:t>Limitação de despesa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57494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1" y="332656"/>
            <a:ext cx="8568950" cy="648072"/>
          </a:xfrm>
        </p:spPr>
        <p:txBody>
          <a:bodyPr>
            <a:noAutofit/>
          </a:bodyPr>
          <a:lstStyle/>
          <a:p>
            <a:r>
              <a:rPr lang="pt-BR" sz="23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Condensed" panose="020B0502040204020203" pitchFamily="34" charset="0"/>
              </a:rPr>
              <a:t>Proposta de emenda parlamentar – Emenda 013/2019</a:t>
            </a:r>
            <a:endParaRPr lang="pt-BR" sz="23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Condensed" panose="020B0502040204020203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980728"/>
            <a:ext cx="8352927" cy="4888366"/>
          </a:xfrm>
        </p:spPr>
        <p:txBody>
          <a:bodyPr/>
          <a:lstStyle/>
          <a:p>
            <a:r>
              <a:rPr lang="pt-BR" dirty="0" smtClean="0"/>
              <a:t>Autoria, vereadores: </a:t>
            </a:r>
            <a:r>
              <a:rPr lang="pt-BR" dirty="0" err="1" smtClean="0"/>
              <a:t>Mequiel</a:t>
            </a:r>
            <a:r>
              <a:rPr lang="pt-BR" dirty="0" smtClean="0"/>
              <a:t> Zacarias Ferreira, </a:t>
            </a:r>
            <a:r>
              <a:rPr lang="pt-BR" sz="2000" dirty="0" smtClean="0"/>
              <a:t>Elisa Gomes Machado.</a:t>
            </a:r>
          </a:p>
          <a:p>
            <a:pPr marL="201168" lvl="1" indent="0">
              <a:buNone/>
            </a:pPr>
            <a:r>
              <a:rPr lang="pt-BR" sz="1700" i="1" dirty="0" smtClean="0"/>
              <a:t>“MODIFICATIVA </a:t>
            </a:r>
            <a:r>
              <a:rPr lang="pt-BR" sz="1700" i="1" dirty="0"/>
              <a:t>AO DISPOSTO NO ARTIGO 14 CAPUT E INCISO III DO PROJETO DE LEI Nº 2.004/2019, QUE DISPÕE SOBRE A ELABORAÇÃO DA LEI DE DIRETRIZES ORÇAMENTÁRIA (LDO), DO EXERCÍCIO DE 2020, E DÁ OUTRAS </a:t>
            </a:r>
            <a:r>
              <a:rPr lang="pt-BR" sz="1700" i="1" dirty="0" smtClean="0"/>
              <a:t>PROVIDÊNCIAS”</a:t>
            </a:r>
          </a:p>
          <a:p>
            <a:pPr marL="201168" lvl="1" indent="0">
              <a:buNone/>
            </a:pPr>
            <a:endParaRPr lang="pt-BR" sz="1400" i="1" dirty="0"/>
          </a:p>
          <a:p>
            <a:pPr marL="201168" lvl="1" indent="0">
              <a:buNone/>
            </a:pPr>
            <a:r>
              <a:rPr lang="pt-BR" sz="1400" i="1" dirty="0" smtClean="0"/>
              <a:t>TEXTO ORIGINAL:</a:t>
            </a:r>
          </a:p>
          <a:p>
            <a:pPr marL="201168" lvl="1" indent="0">
              <a:buNone/>
            </a:pPr>
            <a:r>
              <a:rPr lang="pt-BR" sz="1400" i="1" dirty="0" smtClean="0"/>
              <a:t>“</a:t>
            </a:r>
            <a:r>
              <a:rPr lang="pt-BR" b="1" dirty="0"/>
              <a:t>Art. 14</a:t>
            </a:r>
            <a:r>
              <a:rPr lang="pt-BR" dirty="0"/>
              <a:t>. A Lei Orçamentária contemplará autorização, em obediência ao que dispõe os incisos V e VI do art. 167 da Constituição Federal, ao Poder Executivo e ao Poder Legislativo, mediante ato próprio, para alterar a programação orçamentária fixada para o exercício de 2020, até o limite de </a:t>
            </a:r>
            <a:r>
              <a:rPr lang="pt-BR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40% (quarenta e por cento), </a:t>
            </a:r>
            <a:r>
              <a:rPr lang="pt-BR" dirty="0"/>
              <a:t>no que couber, conforme segue</a:t>
            </a:r>
            <a:r>
              <a:rPr lang="pt-BR" dirty="0" smtClean="0"/>
              <a:t>:</a:t>
            </a:r>
          </a:p>
          <a:p>
            <a:pPr marL="201168" lvl="1" indent="0">
              <a:buNone/>
            </a:pPr>
            <a:r>
              <a:rPr lang="pt-BR" b="1" dirty="0" smtClean="0"/>
              <a:t>...</a:t>
            </a:r>
          </a:p>
          <a:p>
            <a:pPr marL="201168" lvl="1" indent="0">
              <a:buNone/>
            </a:pPr>
            <a:r>
              <a:rPr lang="pt-BR" dirty="0"/>
              <a:t>III - os Créditos Suplementares referentes ao orçamento do Poder Legislativo obedecerão ao limite de </a:t>
            </a:r>
            <a:r>
              <a:rPr lang="pt-BR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40% (quarenta por cento).</a:t>
            </a:r>
            <a:endParaRPr lang="pt-B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01168" lvl="1" indent="0">
              <a:buNone/>
            </a:pPr>
            <a:r>
              <a:rPr lang="pt-BR" b="1" dirty="0" smtClean="0"/>
              <a:t>Nova redação</a:t>
            </a:r>
          </a:p>
          <a:p>
            <a:pPr marL="201168" lvl="1" indent="0">
              <a:buNone/>
            </a:pPr>
            <a:r>
              <a:rPr lang="pt-BR" b="1" dirty="0" smtClean="0"/>
              <a:t>.... 30% (trinta por cento).</a:t>
            </a:r>
            <a:endParaRPr lang="pt-BR" b="1" dirty="0"/>
          </a:p>
          <a:p>
            <a:pPr marL="201168" lvl="1" indent="0">
              <a:buNone/>
            </a:pP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2738696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7524" y="1597428"/>
            <a:ext cx="8496943" cy="862963"/>
          </a:xfrm>
        </p:spPr>
        <p:txBody>
          <a:bodyPr>
            <a:normAutofit fontScale="92500" lnSpcReduction="10000"/>
          </a:bodyPr>
          <a:lstStyle/>
          <a:p>
            <a:r>
              <a:rPr lang="pt-BR" i="1" dirty="0" smtClean="0"/>
              <a:t>“MODIFICATIVA </a:t>
            </a:r>
            <a:r>
              <a:rPr lang="pt-BR" i="1" dirty="0"/>
              <a:t>AO DISPOSTO NO ARTIGO 15 DO PROJETO DE LEI Nº 2.004/2019, QUE DISPÕE SOBRE A ELABORAÇÃO DA LEI DE DIRETRIZES ORÇAMENTÁRIA (LDO), DO EXERCÍCIO DE 2020, E DÁ OUTRAS PROVIDÊNCIAS</a:t>
            </a:r>
            <a:r>
              <a:rPr lang="pt-BR" i="1" dirty="0" smtClean="0"/>
              <a:t>.”</a:t>
            </a: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51521" y="332656"/>
            <a:ext cx="8568950" cy="648072"/>
          </a:xfrm>
        </p:spPr>
        <p:txBody>
          <a:bodyPr>
            <a:noAutofit/>
          </a:bodyPr>
          <a:lstStyle/>
          <a:p>
            <a:r>
              <a:rPr lang="pt-BR" sz="23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Condensed" panose="020B0502040204020203" pitchFamily="34" charset="0"/>
              </a:rPr>
              <a:t>Proposta de emenda parlamentar – Emenda 014/2019</a:t>
            </a:r>
            <a:endParaRPr lang="pt-BR" sz="23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Condensed" panose="020B0502040204020203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51521" y="980728"/>
            <a:ext cx="85689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/>
              <a:t>Autoria, vereadores: </a:t>
            </a:r>
            <a:r>
              <a:rPr lang="pt-BR" dirty="0" err="1"/>
              <a:t>Mequiel</a:t>
            </a:r>
            <a:r>
              <a:rPr lang="pt-BR" dirty="0"/>
              <a:t> Zacarias Ferreira, </a:t>
            </a:r>
            <a:r>
              <a:rPr lang="pt-BR" sz="2000" dirty="0"/>
              <a:t>Elisa Gomes Machado.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251521" y="2636912"/>
            <a:ext cx="853294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 smtClean="0"/>
              <a:t>Texto original:  </a:t>
            </a:r>
            <a:r>
              <a:rPr lang="pt-BR" b="1" dirty="0" smtClean="0"/>
              <a:t>Art</a:t>
            </a:r>
            <a:r>
              <a:rPr lang="pt-BR" b="1" dirty="0"/>
              <a:t>. 15</a:t>
            </a:r>
            <a:r>
              <a:rPr lang="pt-BR" dirty="0"/>
              <a:t>. Os recursos de convênios ou vinculados não previstos no orçamento da receita, ou ao seu excesso, poderão ser utilizados como fonte de recursos para a abertura de Créditos Adicionais Especiais ou Suplementares por ato do Executivo Municipal e não serão computados no limite autorizado no artigo anterior.</a:t>
            </a:r>
            <a:endParaRPr lang="pt-BR" b="1" dirty="0"/>
          </a:p>
          <a:p>
            <a:r>
              <a:rPr lang="pt-BR" dirty="0" smtClean="0"/>
              <a:t> </a:t>
            </a:r>
          </a:p>
          <a:p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287524" y="4077072"/>
            <a:ext cx="84969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NOVA REDAÇÃO:</a:t>
            </a:r>
          </a:p>
          <a:p>
            <a:endParaRPr lang="pt-BR" dirty="0" smtClean="0"/>
          </a:p>
          <a:p>
            <a:r>
              <a:rPr lang="x-none" dirty="0" smtClean="0"/>
              <a:t>Art</a:t>
            </a:r>
            <a:r>
              <a:rPr lang="x-none" dirty="0"/>
              <a:t>. </a:t>
            </a:r>
            <a:r>
              <a:rPr lang="pt-BR" dirty="0"/>
              <a:t>15</a:t>
            </a:r>
            <a:r>
              <a:rPr lang="x-none" dirty="0"/>
              <a:t>. Os recursos de convênios ou vinculados não previstos no orçamento da receita, ou ao seu excesso, poderão ser utilizados como fonte de recursos para a abertura de Créditos Adicionais Especiais ou Suplementares </a:t>
            </a:r>
            <a:r>
              <a:rPr lang="x-none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devidamente autorizados por projeto de lei </a:t>
            </a:r>
            <a:r>
              <a:rPr lang="x-none" dirty="0"/>
              <a:t>e não serão computados no limite autorizado no artigo anterior</a:t>
            </a:r>
            <a:r>
              <a:rPr lang="pt-BR" dirty="0"/>
              <a:t>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31962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28690" y="1485351"/>
            <a:ext cx="8496943" cy="862963"/>
          </a:xfrm>
        </p:spPr>
        <p:txBody>
          <a:bodyPr>
            <a:normAutofit fontScale="92500" lnSpcReduction="10000"/>
          </a:bodyPr>
          <a:lstStyle/>
          <a:p>
            <a:r>
              <a:rPr lang="pt-BR" i="1" dirty="0" smtClean="0"/>
              <a:t>“</a:t>
            </a:r>
            <a:r>
              <a:rPr lang="pt-BR" i="1" dirty="0"/>
              <a:t>MODIFICATIVA AO DISPOSTO NO ARTIGO 18 DO PROJETO DE LEI Nº 2.004/2019, QUE DISPÕE SOBRE A ELABORAÇÃO DA LEI DE DIRETRIZES ORÇAMENTÁRIA (LDO), DO EXERCÍCIO DE 2020, E DÁ OUTRAS PROVIDÊNCIAS</a:t>
            </a:r>
            <a:r>
              <a:rPr lang="pt-BR" i="1" dirty="0" smtClean="0"/>
              <a:t>.”</a:t>
            </a: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51521" y="332656"/>
            <a:ext cx="8568950" cy="648072"/>
          </a:xfrm>
        </p:spPr>
        <p:txBody>
          <a:bodyPr>
            <a:noAutofit/>
          </a:bodyPr>
          <a:lstStyle/>
          <a:p>
            <a:r>
              <a:rPr lang="pt-BR" sz="23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Condensed" panose="020B0502040204020203" pitchFamily="34" charset="0"/>
              </a:rPr>
              <a:t>Proposta de emenda parlamentar – Emenda 015/2019</a:t>
            </a:r>
            <a:endParaRPr lang="pt-BR" sz="23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Condensed" panose="020B0502040204020203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51521" y="980728"/>
            <a:ext cx="85689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/>
              <a:t>Autoria, vereadores: </a:t>
            </a:r>
            <a:r>
              <a:rPr lang="pt-BR" dirty="0" err="1"/>
              <a:t>Mequiel</a:t>
            </a:r>
            <a:r>
              <a:rPr lang="pt-BR" dirty="0"/>
              <a:t> Zacarias Ferreira, </a:t>
            </a:r>
            <a:r>
              <a:rPr lang="pt-BR" sz="2000" dirty="0"/>
              <a:t>Elisa Gomes Machado.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251521" y="2636912"/>
            <a:ext cx="85329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 smtClean="0"/>
              <a:t>Texto original:  </a:t>
            </a:r>
            <a:r>
              <a:rPr lang="pt-BR" b="1" dirty="0"/>
              <a:t>Art. 18</a:t>
            </a:r>
            <a:r>
              <a:rPr lang="pt-BR" dirty="0"/>
              <a:t>. O Município aplicará no mínimo, os percentuais constitucionais, na Manutenção e no Desenvolvimento do Ensino, bem como nas ações e serviços de Saúde, nos termos do §2º do art. 198 e do art. 212 da Constituição Federal.</a:t>
            </a:r>
            <a:endParaRPr lang="pt-BR" b="1" dirty="0"/>
          </a:p>
          <a:p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211341" y="3871702"/>
            <a:ext cx="84969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NOVA REDAÇÃO:</a:t>
            </a:r>
          </a:p>
          <a:p>
            <a:endParaRPr lang="pt-BR" dirty="0" smtClean="0"/>
          </a:p>
          <a:p>
            <a:pPr algn="just"/>
            <a:r>
              <a:rPr lang="x-none" dirty="0"/>
              <a:t>Art. </a:t>
            </a:r>
            <a:r>
              <a:rPr lang="pt-BR" dirty="0"/>
              <a:t>18</a:t>
            </a:r>
            <a:r>
              <a:rPr lang="x-none" dirty="0"/>
              <a:t>. O Município aplicará no mínimo, os percentuais constitucionais, na Manutenção e no Desenvolvimento do Ensino, bem como nas ações e serviços de Saúde, nos termos do §2º do art. 198 e do art. 212 da Constituição Federal, </a:t>
            </a:r>
            <a:r>
              <a:rPr lang="x-none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aplicando também o percentual previsto n</a:t>
            </a:r>
            <a:r>
              <a:rPr lang="pt-BR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x-none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legislação municipal vigente no que tange ao percentual dos investimentos da educação</a:t>
            </a:r>
            <a:r>
              <a:rPr lang="pt-BR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33398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28690" y="1485351"/>
            <a:ext cx="8496943" cy="8629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i="1" dirty="0" smtClean="0"/>
              <a:t>“MODIFICATIVA </a:t>
            </a:r>
            <a:r>
              <a:rPr lang="pt-BR" i="1" dirty="0"/>
              <a:t>AO DISPOSTO NO ARTIGO 30 DO PROJETO DE LEI Nº 2.004/2019, QUE DISPÕE SOBRE A ELABORAÇÃO DA LEI DE DIRETRIZES ORÇAMENTÁRIA (LDO), DO EXERCÍCIO DE 2020, E DÁ OUTRAS PROVIDÊNCIAS</a:t>
            </a:r>
            <a:r>
              <a:rPr lang="pt-BR" i="1" dirty="0" smtClean="0"/>
              <a:t>.”</a:t>
            </a: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51521" y="332656"/>
            <a:ext cx="8568950" cy="648072"/>
          </a:xfrm>
        </p:spPr>
        <p:txBody>
          <a:bodyPr>
            <a:noAutofit/>
          </a:bodyPr>
          <a:lstStyle/>
          <a:p>
            <a:r>
              <a:rPr lang="pt-BR" sz="23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Condensed" panose="020B0502040204020203" pitchFamily="34" charset="0"/>
              </a:rPr>
              <a:t>Proposta de emenda parlamentar – Emenda 016/2019</a:t>
            </a:r>
            <a:endParaRPr lang="pt-BR" sz="23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Condensed" panose="020B0502040204020203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51521" y="980728"/>
            <a:ext cx="85689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/>
              <a:t>Autoria, vereadores: </a:t>
            </a:r>
            <a:r>
              <a:rPr lang="pt-BR" dirty="0" err="1"/>
              <a:t>Mequiel</a:t>
            </a:r>
            <a:r>
              <a:rPr lang="pt-BR" dirty="0"/>
              <a:t> Zacarias Ferreira, </a:t>
            </a:r>
            <a:r>
              <a:rPr lang="pt-BR" sz="2000" dirty="0"/>
              <a:t>Elisa Gomes Machado.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241992" y="2348314"/>
            <a:ext cx="848364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 smtClean="0"/>
              <a:t>Texto original:  </a:t>
            </a:r>
            <a:r>
              <a:rPr lang="pt-BR" b="1" dirty="0"/>
              <a:t>Art. </a:t>
            </a:r>
            <a:r>
              <a:rPr lang="pt-BR" b="1" dirty="0" smtClean="0"/>
              <a:t>19</a:t>
            </a:r>
            <a:r>
              <a:rPr lang="pt-BR" dirty="0" smtClean="0"/>
              <a:t>. ...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§</a:t>
            </a:r>
            <a:r>
              <a:rPr lang="pt-BR" dirty="0"/>
              <a:t>1º. Anualmente o Poder Executivo enviará à Câmara Municipal a atualização da Planta Genérica de Valores do Município a fim de subsidiar o cálculo do ITBI – Imposto sobre Transmissão de Bens Imóveis e do IPTU – Imposto sobre a Propriedade Territorial Urbana, bem como de outros tributos correlatos.</a:t>
            </a:r>
            <a:endParaRPr lang="pt-BR" b="1" dirty="0"/>
          </a:p>
          <a:p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228689" y="4226939"/>
            <a:ext cx="849694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NOVA REDAÇÃO:</a:t>
            </a:r>
          </a:p>
          <a:p>
            <a:endParaRPr lang="pt-BR" dirty="0" smtClean="0"/>
          </a:p>
          <a:p>
            <a:pPr algn="just"/>
            <a:r>
              <a:rPr lang="x-none" dirty="0"/>
              <a:t>Art. </a:t>
            </a:r>
            <a:r>
              <a:rPr lang="pt-BR" dirty="0" smtClean="0"/>
              <a:t>19 ...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/>
              <a:t>§ 1º </a:t>
            </a:r>
            <a:r>
              <a:rPr lang="x-none" dirty="0"/>
              <a:t>Anualmente, </a:t>
            </a:r>
            <a:r>
              <a:rPr lang="x-none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até o mês de fevereiro,</a:t>
            </a:r>
            <a:r>
              <a:rPr lang="x-none" dirty="0"/>
              <a:t> o Poder Executivo enviará à Câmara Municipal a atualização da Planta Genérica de Valores do Município a fim de subsidiar o cálculo do ITBI – Imposto sobre Transmissão de Bens Imóveis e do IPTU – Imposto sobre a Propriedade Territorial Urbana, bem como de outros tributos correlatos</a:t>
            </a:r>
            <a:r>
              <a:rPr lang="pt-B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24609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28690" y="1485351"/>
            <a:ext cx="8496943" cy="862963"/>
          </a:xfrm>
        </p:spPr>
        <p:txBody>
          <a:bodyPr>
            <a:normAutofit fontScale="92500" lnSpcReduction="10000"/>
          </a:bodyPr>
          <a:lstStyle/>
          <a:p>
            <a:r>
              <a:rPr lang="pt-BR" i="1" dirty="0" smtClean="0"/>
              <a:t>“</a:t>
            </a:r>
            <a:r>
              <a:rPr lang="pt-BR" i="1" dirty="0"/>
              <a:t>MODIFICATIVA AO DISPOSTO NO ARTIGO 30 DO PROJETO DE LEI Nº 2.004/2019, QUE DISPÕE SOBRE A ELABORAÇÃO DA LEI DE DIRETRIZES ORÇAMENTÁRIA (LDO), DO EXERCÍCIO DE 2020, E DÁ OUTRAS </a:t>
            </a:r>
            <a:r>
              <a:rPr lang="pt-BR" i="1" dirty="0" smtClean="0"/>
              <a:t>PROVIDÊNCIAS.”</a:t>
            </a: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51521" y="332656"/>
            <a:ext cx="8568950" cy="648072"/>
          </a:xfrm>
        </p:spPr>
        <p:txBody>
          <a:bodyPr>
            <a:noAutofit/>
          </a:bodyPr>
          <a:lstStyle/>
          <a:p>
            <a:r>
              <a:rPr lang="pt-BR" sz="23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Condensed" panose="020B0502040204020203" pitchFamily="34" charset="0"/>
              </a:rPr>
              <a:t>Proposta de emenda parlamentar – Emenda 017/2019</a:t>
            </a:r>
            <a:endParaRPr lang="pt-BR" sz="23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Condensed" panose="020B0502040204020203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51521" y="980728"/>
            <a:ext cx="85689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/>
              <a:t>Autoria, vereadores: </a:t>
            </a:r>
            <a:r>
              <a:rPr lang="pt-BR" dirty="0" err="1"/>
              <a:t>Mequiel</a:t>
            </a:r>
            <a:r>
              <a:rPr lang="pt-BR" dirty="0"/>
              <a:t> Zacarias Ferreira, </a:t>
            </a:r>
            <a:r>
              <a:rPr lang="pt-BR" sz="2000" dirty="0"/>
              <a:t>Elisa Gomes Machado.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294175" y="2454983"/>
            <a:ext cx="848364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 smtClean="0"/>
              <a:t>Texto original:  </a:t>
            </a:r>
            <a:r>
              <a:rPr lang="pt-BR" b="1" dirty="0"/>
              <a:t>Art. </a:t>
            </a:r>
            <a:r>
              <a:rPr lang="pt-BR" b="1" dirty="0" smtClean="0"/>
              <a:t>30. </a:t>
            </a:r>
            <a:r>
              <a:rPr lang="pt-BR" dirty="0"/>
              <a:t>Se a despesa com pessoal atingir o nível de que trata o parágrafo único do art. 22 da Lei Complementar nº101/2000, a contratação de horas extras fica restritas às necessidades emergenciais das áreas de Saúde, Educação, Saneamento e Segurança, devidamente justificado pela autoridade competente e autorizado pela Secretaria Municipal de Gestão, Finanças e Planejamento.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228689" y="4149080"/>
            <a:ext cx="84969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NOVA REDAÇÃO:</a:t>
            </a:r>
          </a:p>
          <a:p>
            <a:endParaRPr lang="pt-BR" dirty="0" smtClean="0"/>
          </a:p>
          <a:p>
            <a:pPr algn="just"/>
            <a:r>
              <a:rPr lang="x-none" b="1" dirty="0"/>
              <a:t>Art. </a:t>
            </a:r>
            <a:r>
              <a:rPr lang="pt-BR" b="1" dirty="0" smtClean="0"/>
              <a:t>30. </a:t>
            </a:r>
            <a:r>
              <a:rPr lang="pt-BR" dirty="0"/>
              <a:t>Se a despesa com pessoal atingir o nível de que trata o parágrafo único do art. 22 da Lei Complementar nº101/2000, a contratação de horas extras fica restritas às necessidades emergenciais das áreas de Saúde, Educação, Saneamento, Segurança e </a:t>
            </a:r>
            <a:r>
              <a:rPr lang="pt-BR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Infraestrutura,</a:t>
            </a:r>
            <a:r>
              <a:rPr lang="pt-BR" dirty="0"/>
              <a:t> devidamente justificado pela autoridade competente e autorizado pela Secretaria Municipal de Gestão, Finanças e Planejamento</a:t>
            </a:r>
            <a:r>
              <a:rPr lang="pt-B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97935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907704" y="404664"/>
            <a:ext cx="48245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/>
              <a:t>O QUE É LDO ?</a:t>
            </a:r>
            <a:endParaRPr lang="pt-BR" sz="3200" b="1" dirty="0"/>
          </a:p>
        </p:txBody>
      </p:sp>
      <p:sp>
        <p:nvSpPr>
          <p:cNvPr id="5" name="CaixaDeTexto 4"/>
          <p:cNvSpPr txBox="1"/>
          <p:nvPr/>
        </p:nvSpPr>
        <p:spPr>
          <a:xfrm>
            <a:off x="395536" y="1196752"/>
            <a:ext cx="842493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b="1" dirty="0" smtClean="0">
                <a:solidFill>
                  <a:srgbClr val="FF0000"/>
                </a:solidFill>
              </a:rPr>
              <a:t>Lei de Diretrizes Orçamentárias</a:t>
            </a:r>
          </a:p>
          <a:p>
            <a:pPr algn="just"/>
            <a:endParaRPr lang="pt-BR" sz="2800" dirty="0"/>
          </a:p>
          <a:p>
            <a:pPr algn="just"/>
            <a:r>
              <a:rPr lang="pt-BR" sz="2800" dirty="0" smtClean="0"/>
              <a:t>	</a:t>
            </a:r>
            <a:r>
              <a:rPr lang="pt-BR" sz="2800" b="1" dirty="0" smtClean="0"/>
              <a:t>Prevista no Art. 165, inciso II da CF, a LDO é o elo entre o Plano    	Plurianual – PPA e a Lei Orçamentária Anual – LOA.</a:t>
            </a:r>
          </a:p>
          <a:p>
            <a:pPr algn="just"/>
            <a:endParaRPr lang="pt-BR" sz="2800" b="1" dirty="0"/>
          </a:p>
          <a:p>
            <a:pPr algn="just"/>
            <a:r>
              <a:rPr lang="pt-BR" sz="2800" b="1" dirty="0" smtClean="0"/>
              <a:t>	Principal função da LDO – selecionar, dentre as ações previstas 	no PPA, aquelas que terão prioridade na execução do orçamento 	do ano seguinte</a:t>
            </a:r>
            <a:r>
              <a:rPr lang="pt-BR" dirty="0" smtClean="0"/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78859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28690" y="1485351"/>
            <a:ext cx="8496943" cy="862963"/>
          </a:xfrm>
        </p:spPr>
        <p:txBody>
          <a:bodyPr>
            <a:normAutofit fontScale="92500" lnSpcReduction="10000"/>
          </a:bodyPr>
          <a:lstStyle/>
          <a:p>
            <a:r>
              <a:rPr lang="pt-BR" i="1" dirty="0" smtClean="0"/>
              <a:t>“</a:t>
            </a:r>
            <a:r>
              <a:rPr lang="pt-BR" i="1" dirty="0"/>
              <a:t>MODIFICATIVA AO DISPOSTO NO ARTIGO 47 DO PROJETO DE LEI Nº 2.004/2019, QUE DISPÕE SOBRE A ELABORAÇÃO DA LEI DE DIRETRIZES ORÇAMENTÁRIA (LDO), DO EXERCÍCIO DE 2020, E DÁ OUTRAS PROVIDÊNCIAS.</a:t>
            </a:r>
            <a:r>
              <a:rPr lang="pt-BR" i="1" dirty="0" smtClean="0"/>
              <a:t>.”</a:t>
            </a: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51521" y="332656"/>
            <a:ext cx="8568950" cy="648072"/>
          </a:xfrm>
        </p:spPr>
        <p:txBody>
          <a:bodyPr>
            <a:noAutofit/>
          </a:bodyPr>
          <a:lstStyle/>
          <a:p>
            <a:r>
              <a:rPr lang="pt-BR" sz="23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Condensed" panose="020B0502040204020203" pitchFamily="34" charset="0"/>
              </a:rPr>
              <a:t>Proposta de emenda parlamentar – Emenda 018/2019</a:t>
            </a:r>
            <a:endParaRPr lang="pt-BR" sz="23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Condensed" panose="020B0502040204020203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51521" y="980728"/>
            <a:ext cx="85689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/>
              <a:t>Autoria, vereadores: </a:t>
            </a:r>
            <a:r>
              <a:rPr lang="pt-BR" dirty="0" err="1"/>
              <a:t>Mequiel</a:t>
            </a:r>
            <a:r>
              <a:rPr lang="pt-BR" dirty="0"/>
              <a:t> Zacarias Ferreira, </a:t>
            </a:r>
            <a:r>
              <a:rPr lang="pt-BR" sz="2000" dirty="0"/>
              <a:t>Elisa Gomes Machado.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294175" y="2454983"/>
            <a:ext cx="84836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 smtClean="0"/>
              <a:t>Texto original:  </a:t>
            </a:r>
            <a:r>
              <a:rPr lang="pt-BR" b="1" dirty="0"/>
              <a:t>Art. </a:t>
            </a:r>
            <a:r>
              <a:rPr lang="pt-BR" b="1" dirty="0" smtClean="0"/>
              <a:t>47. </a:t>
            </a:r>
            <a:r>
              <a:rPr lang="pt-BR" dirty="0"/>
              <a:t>Fica o Poder Executivo Municipal autorizado a atender necessidades de pessoas físicas, além dos programas já instituídos de Assistência Social, Saúde e Educação, constituindo-se em exceção, quando aprovado auxílio pelos Conselhos Municipais.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228689" y="4149080"/>
            <a:ext cx="849694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NOVA REDAÇÃO:</a:t>
            </a:r>
          </a:p>
          <a:p>
            <a:endParaRPr lang="pt-BR" dirty="0" smtClean="0"/>
          </a:p>
          <a:p>
            <a:pPr algn="just"/>
            <a:r>
              <a:rPr lang="pt-BR" dirty="0"/>
              <a:t>Art. 47. Fica o Poder Executivo Municipal autorizado a </a:t>
            </a:r>
            <a:r>
              <a:rPr lang="pt-BR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elaborar políticas públicas</a:t>
            </a:r>
            <a:r>
              <a:rPr lang="pt-BR" dirty="0"/>
              <a:t> para atender necessidades </a:t>
            </a:r>
            <a:r>
              <a:rPr lang="pt-BR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dos munícipes</a:t>
            </a:r>
            <a:r>
              <a:rPr lang="pt-BR" dirty="0"/>
              <a:t>, além dos programas já instituídos de </a:t>
            </a:r>
            <a:r>
              <a:rPr lang="pt-BR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Assistência Social e Saúde,</a:t>
            </a:r>
            <a:r>
              <a:rPr lang="pt-BR" dirty="0"/>
              <a:t> constituindo-se em exceção, quando aprovado auxílio pelos Conselhos Municipais</a:t>
            </a:r>
            <a:r>
              <a:rPr lang="pt-B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12616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28690" y="1485351"/>
            <a:ext cx="8496943" cy="862963"/>
          </a:xfrm>
        </p:spPr>
        <p:txBody>
          <a:bodyPr>
            <a:normAutofit lnSpcReduction="10000"/>
          </a:bodyPr>
          <a:lstStyle/>
          <a:p>
            <a:r>
              <a:rPr lang="pt-BR" i="1" dirty="0" smtClean="0"/>
              <a:t>“</a:t>
            </a:r>
            <a:r>
              <a:rPr lang="pt-BR" i="1" dirty="0"/>
              <a:t>MODIFICATIVA AO DISPOSTO NO ARTIGO 52 DO PROJETO DE LEI Nº 2.004/2019, QUE DISPÕE SOBRE A ELABORAÇÃO DA LEI DE DIRETRIZES ORÇAMENTÁRIA (LDO), DO EXERCÍCIO DE 2020, E DÁ OUTRAS PROVIDÊNCIAS</a:t>
            </a:r>
            <a:r>
              <a:rPr lang="pt-BR" i="1" dirty="0" smtClean="0"/>
              <a:t>.”</a:t>
            </a: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51521" y="332656"/>
            <a:ext cx="8568950" cy="648072"/>
          </a:xfrm>
        </p:spPr>
        <p:txBody>
          <a:bodyPr>
            <a:noAutofit/>
          </a:bodyPr>
          <a:lstStyle/>
          <a:p>
            <a:r>
              <a:rPr lang="pt-BR" sz="23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Condensed" panose="020B0502040204020203" pitchFamily="34" charset="0"/>
              </a:rPr>
              <a:t>Proposta de emenda parlamentar – Emenda 019/2019</a:t>
            </a:r>
            <a:endParaRPr lang="pt-BR" sz="23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Condensed" panose="020B0502040204020203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51521" y="980728"/>
            <a:ext cx="85689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/>
              <a:t>Autoria, vereadores: </a:t>
            </a:r>
            <a:r>
              <a:rPr lang="pt-BR" dirty="0" err="1"/>
              <a:t>Mequiel</a:t>
            </a:r>
            <a:r>
              <a:rPr lang="pt-BR" dirty="0"/>
              <a:t> Zacarias Ferreira, </a:t>
            </a:r>
            <a:r>
              <a:rPr lang="pt-BR" sz="2000" dirty="0"/>
              <a:t>Elisa Gomes Machado.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294175" y="2454983"/>
            <a:ext cx="8483641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700" dirty="0" smtClean="0"/>
              <a:t>Texto original:  </a:t>
            </a:r>
            <a:r>
              <a:rPr lang="pt-BR" sz="1700" b="1" dirty="0"/>
              <a:t>Art. 52</a:t>
            </a:r>
            <a:r>
              <a:rPr lang="pt-BR" sz="1700" dirty="0"/>
              <a:t>. Para fins de cumprimento do art. 62 da Lei Complementar nº 101/2000, o Executivo Municipal poderá assinar Convênios, Termo de Cooperação, Termo de Ajuste, Termo de Parceria e Contratos de Repasses com os Governos Federal e Estadual, através de seus órgãos da Administração Direta ou Indireta, para a realização de obras ou serviços de competência ou não do Município, desde que envolvam claramente o atendimento de interesses locais.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228689" y="4149080"/>
            <a:ext cx="849694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 smtClean="0"/>
          </a:p>
          <a:p>
            <a:r>
              <a:rPr lang="pt-BR" b="1" dirty="0" smtClean="0"/>
              <a:t>NOVA REDAÇÃO:</a:t>
            </a:r>
          </a:p>
          <a:p>
            <a:pPr algn="just"/>
            <a:r>
              <a:rPr lang="x-none" dirty="0"/>
              <a:t>Art. </a:t>
            </a:r>
            <a:r>
              <a:rPr lang="pt-BR" dirty="0"/>
              <a:t>52</a:t>
            </a:r>
            <a:r>
              <a:rPr lang="x-none" dirty="0"/>
              <a:t>. Para fins de cumprimento do art. 62 da Lei Complementar nº 101/2000, o Executivo Municipal poderá assinar Convênios, Termo de Cooperação, Termo de Ajuste, Termo de Parceria e Contratos de Repasses com os Governos Federal e Estadual, através de seus órgãos da Administração Direta ou Indireta, para a realização de obras ou serviços de competência ou não do Município, desde que envolvam claramente o atendimento de interesses locais, </a:t>
            </a:r>
            <a:r>
              <a:rPr lang="x-none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 a adequada anuência e ciência do Legislativo Municipal, conforme previsto pela lei vigente</a:t>
            </a:r>
            <a:r>
              <a:rPr lang="pt-B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90767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28690" y="1485351"/>
            <a:ext cx="8496943" cy="8629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i="1" dirty="0" smtClean="0"/>
              <a:t>“</a:t>
            </a:r>
            <a:r>
              <a:rPr lang="pt-BR" i="1" dirty="0"/>
              <a:t>MODIFICATIVA AO DISPOSTO NO ARTIGO 53 DO PROJETO DE LEI Nº 2.004/2019, QUE DISPÕE SOBRE A ELABORAÇÃO DA LEI DE DIRETRIZES ORÇAMENTÁRIA (LDO), DO EXERCÍCIO DE 2020, E DÁ OUTRAS PROVIDÊNCIAS</a:t>
            </a:r>
            <a:r>
              <a:rPr lang="pt-BR" i="1" dirty="0" smtClean="0"/>
              <a:t>.”</a:t>
            </a: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51521" y="332656"/>
            <a:ext cx="8568950" cy="648072"/>
          </a:xfrm>
        </p:spPr>
        <p:txBody>
          <a:bodyPr>
            <a:noAutofit/>
          </a:bodyPr>
          <a:lstStyle/>
          <a:p>
            <a:r>
              <a:rPr lang="pt-BR" sz="23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Condensed" panose="020B0502040204020203" pitchFamily="34" charset="0"/>
              </a:rPr>
              <a:t>Proposta de emenda parlamentar – Emenda 020/2019</a:t>
            </a:r>
            <a:endParaRPr lang="pt-BR" sz="23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Condensed" panose="020B0502040204020203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51521" y="980728"/>
            <a:ext cx="85689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/>
              <a:t>Autoria, vereadores: </a:t>
            </a:r>
            <a:r>
              <a:rPr lang="pt-BR" dirty="0" err="1"/>
              <a:t>Mequiel</a:t>
            </a:r>
            <a:r>
              <a:rPr lang="pt-BR" dirty="0"/>
              <a:t> Zacarias Ferreira, </a:t>
            </a:r>
            <a:r>
              <a:rPr lang="pt-BR" sz="2000" dirty="0"/>
              <a:t>Elisa Gomes Machado.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294175" y="2454983"/>
            <a:ext cx="8483641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700" dirty="0" smtClean="0"/>
              <a:t>Texto original:  </a:t>
            </a:r>
            <a:r>
              <a:rPr lang="pt-BR" sz="1700" b="1" dirty="0"/>
              <a:t>Art. 53</a:t>
            </a:r>
            <a:r>
              <a:rPr lang="pt-BR" sz="1700" dirty="0"/>
              <a:t>. O Poder Legislativo do Município terá como limite de despesas em 2020, para efeito de elaboração de sua respectiva proposta orçamentária, a aplicação do percentual de até 8% (oito por cento) sobre a receita tributária e de transferências do Município auferidas em 2019, nos termos do art. 29-A da Constituição Federal, estabelecido pela Emenda Constitucional nº 025/2000, de 14 de fevereiro de 2000, e pela Emenda Constitucional nº 058/2009, de 23 de setembro de 2009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228689" y="4149080"/>
            <a:ext cx="849694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 smtClean="0"/>
          </a:p>
          <a:p>
            <a:r>
              <a:rPr lang="pt-BR" b="1" dirty="0" smtClean="0"/>
              <a:t>NOVA REDAÇÃO:</a:t>
            </a:r>
          </a:p>
          <a:p>
            <a:pPr algn="just"/>
            <a:r>
              <a:rPr lang="x-none" dirty="0"/>
              <a:t>Art. </a:t>
            </a:r>
            <a:r>
              <a:rPr lang="pt-BR" dirty="0"/>
              <a:t>53</a:t>
            </a:r>
            <a:r>
              <a:rPr lang="x-none" dirty="0"/>
              <a:t>. O Poder Legislativo do Município terá como limite de despesas em 2020, para efeito de elaboração de sua respectiva proposta orçamentária, a aplicação do percentual de até </a:t>
            </a:r>
            <a:r>
              <a:rPr lang="x-none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7% (sete por cento) </a:t>
            </a:r>
            <a:r>
              <a:rPr lang="x-none" dirty="0"/>
              <a:t>sobre a receita tributária e de transferências do Município auferidas em 2019, nos termos do art. 29-A da Constituição Federal, estabelecido pela Emenda Constitucional nº 025/2000, de 14 de fevereiro de 2000, e pela Emenda Constitucional nº 058/2009, de 23 de setembro de 2009</a:t>
            </a:r>
            <a:r>
              <a:rPr lang="pt-BR" dirty="0" smtClean="0"/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73038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8511" y="2244934"/>
            <a:ext cx="8496943" cy="1576044"/>
          </a:xfrm>
        </p:spPr>
        <p:txBody>
          <a:bodyPr>
            <a:noAutofit/>
          </a:bodyPr>
          <a:lstStyle/>
          <a:p>
            <a:pPr algn="just"/>
            <a:r>
              <a:rPr lang="pt-BR" i="1" dirty="0" smtClean="0"/>
              <a:t>“</a:t>
            </a:r>
            <a:r>
              <a:rPr lang="pt-BR" i="1" dirty="0"/>
              <a:t>MODIFICATIVA AS AÇÕES QUE ESPECIFICAM CONSTANTES DO DETALHAMENTO DA LEI DE DIRETRIZES ORÇAMENTÁRIAS, ANEXO DO PROJETO DE LEI Nº 2.004/2019, QUE DISPÕE SOBRE A ELABORAÇÃO DA LEI DE DIRETRIZES ORÇAMENTÁRIA (LDO), DO EXERCÍCIO DE 2020, E DÁ OUTRAS </a:t>
            </a:r>
            <a:r>
              <a:rPr lang="pt-BR" i="1" dirty="0" smtClean="0"/>
              <a:t>PROVIDÊNCIAS”  Emenda 021/2019</a:t>
            </a: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51521" y="332656"/>
            <a:ext cx="8568950" cy="1080120"/>
          </a:xfrm>
        </p:spPr>
        <p:txBody>
          <a:bodyPr>
            <a:noAutofit/>
          </a:bodyPr>
          <a:lstStyle/>
          <a:p>
            <a:pPr algn="r"/>
            <a:r>
              <a:rPr lang="pt-BR" sz="23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Condensed" panose="020B0502040204020203" pitchFamily="34" charset="0"/>
              </a:rPr>
              <a:t>Proposta de emenda parlamentar</a:t>
            </a:r>
            <a:br>
              <a:rPr lang="pt-BR" sz="23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Condensed" panose="020B0502040204020203" pitchFamily="34" charset="0"/>
              </a:rPr>
            </a:br>
            <a:r>
              <a:rPr lang="pt-BR" sz="23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Condensed" panose="020B0502040204020203" pitchFamily="34" charset="0"/>
              </a:rPr>
              <a:t>021/2019;022/2019;</a:t>
            </a:r>
            <a:endParaRPr lang="pt-BR" sz="23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Condensed" panose="020B0502040204020203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18511" y="1628800"/>
            <a:ext cx="85689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/>
              <a:t>Autoria, vereadores: </a:t>
            </a:r>
            <a:r>
              <a:rPr lang="pt-BR" dirty="0" err="1"/>
              <a:t>Mequiel</a:t>
            </a:r>
            <a:r>
              <a:rPr lang="pt-BR" dirty="0"/>
              <a:t> Zacarias Ferreira, </a:t>
            </a:r>
            <a:r>
              <a:rPr lang="pt-BR" sz="2000" dirty="0"/>
              <a:t>Elisa Gomes Machado.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395537" y="4149080"/>
            <a:ext cx="831991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i="1" dirty="0" smtClean="0"/>
              <a:t>“MODIFICATIVA </a:t>
            </a:r>
            <a:r>
              <a:rPr lang="pt-BR" i="1" dirty="0"/>
              <a:t>E SUPRESSIVA AS AÇÕES QUE ESPECIFICAM CONSTANTES DO DETALHAMENTO DA LEI DE DIRETRIZES ORÇAMENTÁRIAS, ANEXO DO PROJETO DE LEI Nº 2.004/2019, QUE DISPÕE SOBRE A ELABORAÇÃO DA LEI DE DIRETRIZES ORÇAMENTÁRIA (LDO), DO EXERCÍCIO DE 2020, E DÁ OUTRAS PROVIDÊNCIAS</a:t>
            </a:r>
            <a:r>
              <a:rPr lang="pt-BR" i="1" dirty="0" smtClean="0"/>
              <a:t>.” </a:t>
            </a:r>
          </a:p>
          <a:p>
            <a:r>
              <a:rPr lang="pt-BR" i="1" smtClean="0"/>
              <a:t>Emenda 022/2019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50677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www.altafloresta.mt.gov.br/phpThumb/phpThumb.php?src=fotos_bancoimagens/295.jpg&amp;h=500&amp;far=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215390"/>
            <a:ext cx="874334" cy="835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1043608" y="2060848"/>
            <a:ext cx="70567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 smtClean="0"/>
              <a:t>Muito Obrigado!</a:t>
            </a:r>
          </a:p>
          <a:p>
            <a:pPr algn="ctr"/>
            <a:endParaRPr lang="pt-BR" sz="2200" b="1" dirty="0"/>
          </a:p>
          <a:p>
            <a:pPr algn="ctr"/>
            <a:r>
              <a:rPr lang="pt-BR" sz="2200" b="1" dirty="0" smtClean="0"/>
              <a:t>Bom dia, boa semana</a:t>
            </a:r>
            <a:endParaRPr lang="pt-BR" sz="2200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467544" y="3645024"/>
            <a:ext cx="828092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Comissão Fiscalização e Acompanhamento da Execução Orçamentária</a:t>
            </a:r>
          </a:p>
          <a:p>
            <a:pPr algn="ctr"/>
            <a:r>
              <a:rPr lang="pt-B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(66) 3521-5030</a:t>
            </a:r>
          </a:p>
          <a:p>
            <a:pPr algn="ctr"/>
            <a:r>
              <a:rPr lang="pt-B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separ@altafloresta.mt.leg.br</a:t>
            </a:r>
            <a:endParaRPr lang="pt-BR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827584" y="476672"/>
            <a:ext cx="640871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Poder Legislativo</a:t>
            </a:r>
          </a:p>
          <a:p>
            <a:r>
              <a:rPr lang="pt-B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Câmara Municipal de Alta Floresta</a:t>
            </a:r>
          </a:p>
          <a:p>
            <a:r>
              <a:rPr lang="pt-B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ALTA FLORESTA – MATO GROSSO</a:t>
            </a:r>
            <a:endParaRPr lang="pt-BR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4410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619672" y="332656"/>
            <a:ext cx="56886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/>
              <a:t>O QUE DEVE CONTER A LDO ?</a:t>
            </a:r>
            <a:endParaRPr lang="pt-BR" sz="2400" b="1" dirty="0"/>
          </a:p>
        </p:txBody>
      </p:sp>
      <p:sp>
        <p:nvSpPr>
          <p:cNvPr id="5" name="CaixaDeTexto 4"/>
          <p:cNvSpPr txBox="1"/>
          <p:nvPr/>
        </p:nvSpPr>
        <p:spPr>
          <a:xfrm>
            <a:off x="1403648" y="1106488"/>
            <a:ext cx="5472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Constituição Federal, Art. 165 § 2º </a:t>
            </a:r>
            <a:endParaRPr lang="pt-BR" b="1" dirty="0"/>
          </a:p>
        </p:txBody>
      </p:sp>
      <p:sp>
        <p:nvSpPr>
          <p:cNvPr id="7" name="CaixaDeTexto 6"/>
          <p:cNvSpPr txBox="1"/>
          <p:nvPr/>
        </p:nvSpPr>
        <p:spPr>
          <a:xfrm>
            <a:off x="683568" y="1700808"/>
            <a:ext cx="82809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>
                <a:solidFill>
                  <a:srgbClr val="FF0000"/>
                </a:solidFill>
              </a:rPr>
              <a:t>•  </a:t>
            </a:r>
            <a:r>
              <a:rPr lang="pt-BR" sz="2400" dirty="0" smtClean="0"/>
              <a:t>As metas e prioridades da Administração Pública;</a:t>
            </a:r>
          </a:p>
          <a:p>
            <a:r>
              <a:rPr lang="pt-BR" sz="2400" dirty="0" smtClean="0">
                <a:solidFill>
                  <a:srgbClr val="FF0000"/>
                </a:solidFill>
              </a:rPr>
              <a:t>•</a:t>
            </a:r>
            <a:r>
              <a:rPr lang="pt-BR" sz="2400" dirty="0" smtClean="0"/>
              <a:t>  Orientações para a elaboração da Lei Orçamentária;</a:t>
            </a:r>
          </a:p>
          <a:p>
            <a:r>
              <a:rPr lang="pt-BR" sz="2400" dirty="0" smtClean="0">
                <a:solidFill>
                  <a:srgbClr val="FF0000"/>
                </a:solidFill>
              </a:rPr>
              <a:t>•</a:t>
            </a:r>
            <a:r>
              <a:rPr lang="pt-BR" sz="2400" dirty="0" smtClean="0"/>
              <a:t>  Alterações na Legislação Tributária;</a:t>
            </a:r>
          </a:p>
          <a:p>
            <a:pPr algn="just"/>
            <a:r>
              <a:rPr lang="pt-BR" sz="2400" dirty="0" smtClean="0">
                <a:solidFill>
                  <a:srgbClr val="FF0000"/>
                </a:solidFill>
              </a:rPr>
              <a:t>•</a:t>
            </a:r>
            <a:r>
              <a:rPr lang="pt-BR" sz="2400" dirty="0" smtClean="0"/>
              <a:t> Estabelecer a política de aplicação das agências financeiras oficias de fomento.</a:t>
            </a:r>
            <a:endParaRPr lang="pt-BR" sz="2400" dirty="0">
              <a:solidFill>
                <a:srgbClr val="FF0000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899592" y="4819710"/>
            <a:ext cx="78488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rgbClr val="FF0000"/>
                </a:solidFill>
              </a:rPr>
              <a:t>•</a:t>
            </a:r>
            <a:r>
              <a:rPr lang="pt-BR" sz="2400" dirty="0"/>
              <a:t> Concessão de vantagem, aumento de remuneração, a</a:t>
            </a:r>
          </a:p>
          <a:p>
            <a:r>
              <a:rPr lang="pt-BR" sz="2400" dirty="0"/>
              <a:t>criação de cargos, a admissão de pessoal, e alteração de</a:t>
            </a:r>
          </a:p>
          <a:p>
            <a:r>
              <a:rPr lang="pt-BR" sz="2400" dirty="0"/>
              <a:t>carreiras.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2267744" y="4221088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Constituição Federal, Art. 169</a:t>
            </a:r>
          </a:p>
        </p:txBody>
      </p:sp>
    </p:spTree>
    <p:extLst>
      <p:ext uri="{BB962C8B-B14F-4D97-AF65-F5344CB8AC3E}">
        <p14:creationId xmlns:p14="http://schemas.microsoft.com/office/powerpoint/2010/main" val="327472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1763688" y="515870"/>
            <a:ext cx="55446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/>
              <a:t>RELAÇÃO DA LDO COM A LRF</a:t>
            </a:r>
            <a:endParaRPr lang="pt-BR" sz="24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899592" y="1874986"/>
            <a:ext cx="64087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rgbClr val="FF0000"/>
                </a:solidFill>
              </a:rPr>
              <a:t>Lei Complementar nº 101, de 04/05/2000, Art. 4º</a:t>
            </a:r>
            <a:r>
              <a:rPr lang="pt-BR" b="1" dirty="0"/>
              <a:t>,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395536" y="2708920"/>
            <a:ext cx="842493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/>
              <a:t>• equilíbrio entre receitas e despesas;</a:t>
            </a:r>
          </a:p>
          <a:p>
            <a:pPr algn="just"/>
            <a:r>
              <a:rPr lang="pt-BR" sz="2800" dirty="0"/>
              <a:t>• critérios e formas de limitação de empenho;</a:t>
            </a:r>
          </a:p>
          <a:p>
            <a:pPr algn="just"/>
            <a:r>
              <a:rPr lang="pt-BR" sz="2800" dirty="0"/>
              <a:t>• normas relativas ao controle de custos e à </a:t>
            </a:r>
            <a:r>
              <a:rPr lang="pt-BR" sz="2800" dirty="0" smtClean="0"/>
              <a:t>avaliação de </a:t>
            </a:r>
            <a:r>
              <a:rPr lang="pt-BR" sz="2800" dirty="0"/>
              <a:t>resultados;</a:t>
            </a:r>
          </a:p>
          <a:p>
            <a:pPr algn="just"/>
            <a:r>
              <a:rPr lang="pt-BR" sz="2800" dirty="0"/>
              <a:t>• demais condições e exigências para transferências </a:t>
            </a:r>
            <a:r>
              <a:rPr lang="pt-BR" sz="2800" dirty="0" smtClean="0"/>
              <a:t>de recursos </a:t>
            </a:r>
            <a:r>
              <a:rPr lang="pt-BR" sz="2800" dirty="0"/>
              <a:t>a entidades públicas e privadas.</a:t>
            </a:r>
          </a:p>
        </p:txBody>
      </p:sp>
    </p:spTree>
    <p:extLst>
      <p:ext uri="{BB962C8B-B14F-4D97-AF65-F5344CB8AC3E}">
        <p14:creationId xmlns:p14="http://schemas.microsoft.com/office/powerpoint/2010/main" val="3943346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375937" y="563488"/>
            <a:ext cx="6120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/>
              <a:t>RELAÇÃO DA LDO COM A LRF</a:t>
            </a:r>
            <a:endParaRPr lang="pt-BR" sz="24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971600" y="1225689"/>
            <a:ext cx="792088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rgbClr val="FF0000"/>
                </a:solidFill>
              </a:rPr>
              <a:t>ANEXO DE METAS FISCAIS</a:t>
            </a:r>
            <a:r>
              <a:rPr lang="pt-BR" sz="2400" b="1" dirty="0"/>
              <a:t>:</a:t>
            </a:r>
          </a:p>
          <a:p>
            <a:pPr algn="just"/>
            <a:endParaRPr lang="pt-BR" sz="2400" b="1" dirty="0" smtClean="0"/>
          </a:p>
          <a:p>
            <a:pPr algn="just"/>
            <a:r>
              <a:rPr lang="pt-BR" sz="2400" dirty="0" smtClean="0"/>
              <a:t>As </a:t>
            </a:r>
            <a:r>
              <a:rPr lang="pt-BR" sz="2400" dirty="0"/>
              <a:t>metas fiscais anuais, em valores correntes </a:t>
            </a:r>
            <a:r>
              <a:rPr lang="pt-BR" sz="2400" dirty="0" smtClean="0"/>
              <a:t>e constantes</a:t>
            </a:r>
            <a:r>
              <a:rPr lang="pt-BR" sz="2400" dirty="0"/>
              <a:t>, relativas a receitas, despesas, </a:t>
            </a:r>
            <a:r>
              <a:rPr lang="pt-BR" sz="2400" dirty="0" smtClean="0"/>
              <a:t>resultados primário </a:t>
            </a:r>
            <a:r>
              <a:rPr lang="pt-BR" sz="2400" dirty="0"/>
              <a:t>e nominal, e do montante da dívida pública, </a:t>
            </a:r>
            <a:r>
              <a:rPr lang="pt-BR" sz="2400" dirty="0" smtClean="0"/>
              <a:t>para o </a:t>
            </a:r>
            <a:r>
              <a:rPr lang="pt-BR" sz="2400" dirty="0"/>
              <a:t>exercício a que se referirem e para os dois </a:t>
            </a:r>
            <a:r>
              <a:rPr lang="pt-BR" sz="2400" dirty="0" smtClean="0"/>
              <a:t>seguintes, sendo</a:t>
            </a:r>
            <a:r>
              <a:rPr lang="pt-BR" sz="2400" dirty="0"/>
              <a:t>, na prática, metas trienais.</a:t>
            </a:r>
          </a:p>
          <a:p>
            <a:endParaRPr lang="pt-BR" sz="2400" b="1" dirty="0" smtClean="0">
              <a:solidFill>
                <a:srgbClr val="FF0000"/>
              </a:solidFill>
            </a:endParaRPr>
          </a:p>
          <a:p>
            <a:r>
              <a:rPr lang="pt-BR" sz="2400" b="1" dirty="0" smtClean="0">
                <a:solidFill>
                  <a:srgbClr val="FF0000"/>
                </a:solidFill>
              </a:rPr>
              <a:t>ANEXO </a:t>
            </a:r>
            <a:r>
              <a:rPr lang="pt-BR" sz="2400" b="1" dirty="0">
                <a:solidFill>
                  <a:srgbClr val="FF0000"/>
                </a:solidFill>
              </a:rPr>
              <a:t>DE RISCOS FISCAIS:</a:t>
            </a:r>
          </a:p>
          <a:p>
            <a:pPr algn="just"/>
            <a:endParaRPr lang="pt-BR" sz="2400" b="1" dirty="0"/>
          </a:p>
          <a:p>
            <a:pPr algn="just"/>
            <a:r>
              <a:rPr lang="pt-BR" sz="2400" dirty="0" smtClean="0"/>
              <a:t>Avaliação </a:t>
            </a:r>
            <a:r>
              <a:rPr lang="pt-BR" sz="2400" dirty="0"/>
              <a:t>de passivos contingentes e de outros </a:t>
            </a:r>
            <a:r>
              <a:rPr lang="pt-BR" sz="2400" dirty="0" smtClean="0"/>
              <a:t>riscos fiscais </a:t>
            </a:r>
            <a:r>
              <a:rPr lang="pt-BR" sz="2400" dirty="0"/>
              <a:t>capazes de afetar as contas públicas, informando </a:t>
            </a:r>
            <a:r>
              <a:rPr lang="pt-BR" sz="2400" dirty="0" smtClean="0"/>
              <a:t>as providências </a:t>
            </a:r>
            <a:r>
              <a:rPr lang="pt-BR" sz="2400" dirty="0"/>
              <a:t>a serem tomadas, caso se concretizem.</a:t>
            </a:r>
          </a:p>
        </p:txBody>
      </p:sp>
    </p:spTree>
    <p:extLst>
      <p:ext uri="{BB962C8B-B14F-4D97-AF65-F5344CB8AC3E}">
        <p14:creationId xmlns:p14="http://schemas.microsoft.com/office/powerpoint/2010/main" val="4047420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539552" y="297374"/>
            <a:ext cx="67151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latin typeface="Bahnschrift SemiBold" panose="020B0502040204020203" pitchFamily="34" charset="0"/>
              </a:rPr>
              <a:t>Câmara Municipal – Poder Legislativo</a:t>
            </a:r>
          </a:p>
        </p:txBody>
      </p:sp>
      <p:pic>
        <p:nvPicPr>
          <p:cNvPr id="5" name="Picture 2" descr="http://www.altafloresta.mt.gov.br/phpThumb/phpThumb.php?src=fotos_bancoimagens/295.jpg&amp;h=500&amp;far=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240866"/>
            <a:ext cx="858664" cy="820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1562474"/>
              </p:ext>
            </p:extLst>
          </p:nvPr>
        </p:nvGraphicFramePr>
        <p:xfrm>
          <a:off x="539552" y="1844824"/>
          <a:ext cx="8280920" cy="2556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101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708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Programa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ação</a:t>
                      </a:r>
                      <a:endParaRPr lang="pt-B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Ação Legislativa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Atividades</a:t>
                      </a:r>
                      <a:r>
                        <a:rPr lang="pt-BR" baseline="0" dirty="0" smtClean="0"/>
                        <a:t> Administrativas do Legislativo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76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Ação Legislativa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Publicidade de atos oficias do</a:t>
                      </a:r>
                      <a:r>
                        <a:rPr lang="pt-BR" baseline="0" dirty="0" smtClean="0"/>
                        <a:t> Legislativo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 Ação Legislativa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Atividade Administrativa do Controle Interno do Legislativo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Infraestrutura</a:t>
                      </a:r>
                      <a:r>
                        <a:rPr lang="pt-BR" dirty="0" smtClean="0"/>
                        <a:t> Patrimonial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Reforma</a:t>
                      </a:r>
                      <a:r>
                        <a:rPr lang="pt-BR" baseline="0" dirty="0" smtClean="0"/>
                        <a:t> e Ampliação do Prédio do Legislativo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642910" y="500042"/>
            <a:ext cx="67151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/>
              <a:t>Gabinete do Prefeito</a:t>
            </a:r>
            <a:endParaRPr lang="pt-BR" sz="2800" b="1" dirty="0"/>
          </a:p>
        </p:txBody>
      </p:sp>
      <p:pic>
        <p:nvPicPr>
          <p:cNvPr id="5" name="Picture 2" descr="http://www.altafloresta.mt.gov.br/phpThumb/phpThumb.php?src=fotos_bancoimagens/295.jpg&amp;h=500&amp;far=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351201"/>
            <a:ext cx="858664" cy="820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5326836"/>
              </p:ext>
            </p:extLst>
          </p:nvPr>
        </p:nvGraphicFramePr>
        <p:xfrm>
          <a:off x="395536" y="1628800"/>
          <a:ext cx="8352928" cy="3298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338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191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Programa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ação</a:t>
                      </a:r>
                      <a:endParaRPr lang="pt-B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Gestão Administrativa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err="1" smtClean="0"/>
                        <a:t>Ativ</a:t>
                      </a:r>
                      <a:r>
                        <a:rPr lang="pt-BR" b="0" dirty="0" smtClean="0"/>
                        <a:t>.</a:t>
                      </a:r>
                      <a:r>
                        <a:rPr lang="pt-BR" b="0" baseline="0" dirty="0" smtClean="0"/>
                        <a:t> </a:t>
                      </a:r>
                      <a:r>
                        <a:rPr lang="pt-BR" b="0" baseline="0" dirty="0" err="1" smtClean="0"/>
                        <a:t>Adm</a:t>
                      </a:r>
                      <a:r>
                        <a:rPr lang="pt-BR" b="0" baseline="0" dirty="0" smtClean="0"/>
                        <a:t>. Do Gabinete Prefeito</a:t>
                      </a:r>
                      <a:endParaRPr lang="pt-B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76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Educação do Ensino Superior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/>
                        <a:t>Convênios c/ inst. Públicas de ensino superior</a:t>
                      </a:r>
                      <a:endParaRPr lang="pt-B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Gestão Administrativa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err="1" smtClean="0"/>
                        <a:t>Ativ</a:t>
                      </a:r>
                      <a:r>
                        <a:rPr lang="pt-BR" b="0" dirty="0" smtClean="0"/>
                        <a:t>. Adm. do Gabinete</a:t>
                      </a:r>
                      <a:r>
                        <a:rPr lang="pt-BR" b="0" baseline="0" dirty="0" smtClean="0"/>
                        <a:t> vice-prefeita</a:t>
                      </a:r>
                      <a:endParaRPr lang="pt-B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Auditoria e Controle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/>
                        <a:t>Manutenção do Controle Interno</a:t>
                      </a:r>
                      <a:endParaRPr lang="pt-B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Defesa da Ordem Jurídica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/>
                        <a:t>Manutenção da Procuradoria</a:t>
                      </a:r>
                      <a:r>
                        <a:rPr lang="pt-BR" b="0" baseline="0" dirty="0" smtClean="0"/>
                        <a:t> do Município</a:t>
                      </a:r>
                      <a:endParaRPr lang="pt-B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dirty="0" smtClean="0"/>
                        <a:t>Gestão Publica Responsável</a:t>
                      </a:r>
                      <a:r>
                        <a:rPr lang="pt-BR" baseline="0" dirty="0" smtClean="0"/>
                        <a:t> e Transparente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err="1" smtClean="0"/>
                        <a:t>Ativ</a:t>
                      </a:r>
                      <a:r>
                        <a:rPr lang="pt-BR" b="0" dirty="0" smtClean="0"/>
                        <a:t>.</a:t>
                      </a:r>
                      <a:r>
                        <a:rPr lang="pt-BR" b="0" baseline="0" dirty="0" smtClean="0"/>
                        <a:t> </a:t>
                      </a:r>
                      <a:r>
                        <a:rPr lang="pt-BR" b="0" baseline="0" dirty="0" err="1" smtClean="0"/>
                        <a:t>Adm</a:t>
                      </a:r>
                      <a:r>
                        <a:rPr lang="pt-BR" b="0" baseline="0" dirty="0" smtClean="0"/>
                        <a:t>. Da Direção de Cerimonial</a:t>
                      </a:r>
                      <a:endParaRPr lang="pt-B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Retrospectiva">
  <a:themeElements>
    <a:clrScheme name="Retrospectiv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3.xml><?xml version="1.0" encoding="utf-8"?>
<a:theme xmlns:a="http://schemas.openxmlformats.org/drawingml/2006/main" name="1_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4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5972</TotalTime>
  <Words>3894</Words>
  <Application>Microsoft Office PowerPoint</Application>
  <PresentationFormat>Apresentação na tela (4:3)</PresentationFormat>
  <Paragraphs>632</Paragraphs>
  <Slides>44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44</vt:i4>
      </vt:variant>
    </vt:vector>
  </HeadingPairs>
  <TitlesOfParts>
    <vt:vector size="56" baseType="lpstr">
      <vt:lpstr>Arial</vt:lpstr>
      <vt:lpstr>Bahnschrift Condensed</vt:lpstr>
      <vt:lpstr>Bahnschrift SemiBold</vt:lpstr>
      <vt:lpstr>Calibri</vt:lpstr>
      <vt:lpstr>Calibri Light</vt:lpstr>
      <vt:lpstr>Engravers MT</vt:lpstr>
      <vt:lpstr>Gill Sans MT</vt:lpstr>
      <vt:lpstr>Perpetua Titling MT</vt:lpstr>
      <vt:lpstr>Rockwell</vt:lpstr>
      <vt:lpstr>1_Retrospectiva</vt:lpstr>
      <vt:lpstr>Parcel</vt:lpstr>
      <vt:lpstr>1_Parcel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Proposta de emenda parlamentar – Emenda 013/2019</vt:lpstr>
      <vt:lpstr>Proposta de emenda parlamentar – Emenda 014/2019</vt:lpstr>
      <vt:lpstr>Proposta de emenda parlamentar – Emenda 015/2019</vt:lpstr>
      <vt:lpstr>Proposta de emenda parlamentar – Emenda 016/2019</vt:lpstr>
      <vt:lpstr>Proposta de emenda parlamentar – Emenda 017/2019</vt:lpstr>
      <vt:lpstr>Proposta de emenda parlamentar – Emenda 018/2019</vt:lpstr>
      <vt:lpstr>Proposta de emenda parlamentar – Emenda 019/2019</vt:lpstr>
      <vt:lpstr>Proposta de emenda parlamentar – Emenda 020/2019</vt:lpstr>
      <vt:lpstr>Proposta de emenda parlamentar 021/2019;022/2019;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usuario</dc:creator>
  <cp:lastModifiedBy>Lenovo</cp:lastModifiedBy>
  <cp:revision>187</cp:revision>
  <cp:lastPrinted>2019-08-28T16:05:18Z</cp:lastPrinted>
  <dcterms:created xsi:type="dcterms:W3CDTF">2017-08-21T18:16:43Z</dcterms:created>
  <dcterms:modified xsi:type="dcterms:W3CDTF">2019-10-16T13:55:53Z</dcterms:modified>
</cp:coreProperties>
</file>