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8"/>
  </p:notesMasterIdLst>
  <p:sldIdLst>
    <p:sldId id="752" r:id="rId2"/>
    <p:sldId id="753" r:id="rId3"/>
    <p:sldId id="749" r:id="rId4"/>
    <p:sldId id="750" r:id="rId5"/>
    <p:sldId id="751" r:id="rId6"/>
    <p:sldId id="261" r:id="rId7"/>
    <p:sldId id="617" r:id="rId8"/>
    <p:sldId id="624" r:id="rId9"/>
    <p:sldId id="1095" r:id="rId10"/>
    <p:sldId id="783" r:id="rId11"/>
    <p:sldId id="784" r:id="rId12"/>
    <p:sldId id="785" r:id="rId13"/>
    <p:sldId id="631" r:id="rId14"/>
    <p:sldId id="632" r:id="rId15"/>
    <p:sldId id="676" r:id="rId16"/>
    <p:sldId id="754" r:id="rId17"/>
    <p:sldId id="756" r:id="rId18"/>
    <p:sldId id="1117" r:id="rId19"/>
    <p:sldId id="675" r:id="rId20"/>
    <p:sldId id="759" r:id="rId21"/>
    <p:sldId id="761" r:id="rId22"/>
    <p:sldId id="760" r:id="rId23"/>
    <p:sldId id="762" r:id="rId24"/>
    <p:sldId id="763" r:id="rId25"/>
    <p:sldId id="777" r:id="rId26"/>
    <p:sldId id="765" r:id="rId27"/>
    <p:sldId id="766" r:id="rId28"/>
    <p:sldId id="768" r:id="rId29"/>
    <p:sldId id="778" r:id="rId30"/>
    <p:sldId id="779" r:id="rId31"/>
    <p:sldId id="780" r:id="rId32"/>
    <p:sldId id="782" r:id="rId33"/>
    <p:sldId id="781" r:id="rId34"/>
    <p:sldId id="772" r:id="rId35"/>
    <p:sldId id="775" r:id="rId36"/>
    <p:sldId id="786" r:id="rId37"/>
    <p:sldId id="992" r:id="rId38"/>
    <p:sldId id="993" r:id="rId39"/>
    <p:sldId id="994" r:id="rId40"/>
    <p:sldId id="995" r:id="rId41"/>
    <p:sldId id="996" r:id="rId42"/>
    <p:sldId id="997" r:id="rId43"/>
    <p:sldId id="998" r:id="rId44"/>
    <p:sldId id="999" r:id="rId45"/>
    <p:sldId id="1000" r:id="rId46"/>
    <p:sldId id="1001" r:id="rId47"/>
    <p:sldId id="1002" r:id="rId48"/>
    <p:sldId id="1096" r:id="rId49"/>
    <p:sldId id="1003" r:id="rId50"/>
    <p:sldId id="1097" r:id="rId51"/>
    <p:sldId id="1004" r:id="rId52"/>
    <p:sldId id="1005" r:id="rId53"/>
    <p:sldId id="1006" r:id="rId54"/>
    <p:sldId id="1007" r:id="rId55"/>
    <p:sldId id="1008" r:id="rId56"/>
    <p:sldId id="1009" r:id="rId57"/>
    <p:sldId id="1010" r:id="rId58"/>
    <p:sldId id="1012" r:id="rId59"/>
    <p:sldId id="1013" r:id="rId60"/>
    <p:sldId id="1014" r:id="rId61"/>
    <p:sldId id="1015" r:id="rId62"/>
    <p:sldId id="1016" r:id="rId63"/>
    <p:sldId id="1020" r:id="rId64"/>
    <p:sldId id="1024" r:id="rId65"/>
    <p:sldId id="1025" r:id="rId66"/>
    <p:sldId id="1098" r:id="rId67"/>
    <p:sldId id="1034" r:id="rId68"/>
    <p:sldId id="1037" r:id="rId69"/>
    <p:sldId id="1038" r:id="rId70"/>
    <p:sldId id="1039" r:id="rId71"/>
    <p:sldId id="1041" r:id="rId72"/>
    <p:sldId id="1040" r:id="rId73"/>
    <p:sldId id="1042" r:id="rId74"/>
    <p:sldId id="1043" r:id="rId75"/>
    <p:sldId id="1044" r:id="rId76"/>
    <p:sldId id="1045" r:id="rId77"/>
    <p:sldId id="1046" r:id="rId78"/>
    <p:sldId id="1047" r:id="rId79"/>
    <p:sldId id="1048" r:id="rId80"/>
    <p:sldId id="1049" r:id="rId81"/>
    <p:sldId id="1050" r:id="rId82"/>
    <p:sldId id="1051" r:id="rId83"/>
    <p:sldId id="1052" r:id="rId84"/>
    <p:sldId id="1053" r:id="rId85"/>
    <p:sldId id="1099" r:id="rId86"/>
    <p:sldId id="1100" r:id="rId87"/>
    <p:sldId id="1101" r:id="rId88"/>
    <p:sldId id="1102" r:id="rId89"/>
    <p:sldId id="1103" r:id="rId90"/>
    <p:sldId id="1104" r:id="rId91"/>
    <p:sldId id="1105" r:id="rId92"/>
    <p:sldId id="1106" r:id="rId93"/>
    <p:sldId id="1107" r:id="rId94"/>
    <p:sldId id="1108" r:id="rId95"/>
    <p:sldId id="1109" r:id="rId96"/>
    <p:sldId id="1110" r:id="rId97"/>
    <p:sldId id="1111" r:id="rId98"/>
    <p:sldId id="1112" r:id="rId99"/>
    <p:sldId id="1113" r:id="rId100"/>
    <p:sldId id="1114" r:id="rId101"/>
    <p:sldId id="1115" r:id="rId102"/>
    <p:sldId id="1116" r:id="rId103"/>
    <p:sldId id="1118" r:id="rId104"/>
    <p:sldId id="1119" r:id="rId105"/>
    <p:sldId id="1120" r:id="rId106"/>
    <p:sldId id="1121" r:id="rId107"/>
    <p:sldId id="1122" r:id="rId108"/>
    <p:sldId id="1123" r:id="rId109"/>
    <p:sldId id="1124" r:id="rId110"/>
    <p:sldId id="1125" r:id="rId111"/>
    <p:sldId id="1126" r:id="rId112"/>
    <p:sldId id="1127" r:id="rId113"/>
    <p:sldId id="1128" r:id="rId114"/>
    <p:sldId id="1129" r:id="rId115"/>
    <p:sldId id="1130" r:id="rId116"/>
    <p:sldId id="1131" r:id="rId117"/>
    <p:sldId id="1132" r:id="rId118"/>
    <p:sldId id="1133" r:id="rId119"/>
    <p:sldId id="1134" r:id="rId120"/>
    <p:sldId id="1135" r:id="rId121"/>
    <p:sldId id="1136" r:id="rId122"/>
    <p:sldId id="1137" r:id="rId123"/>
    <p:sldId id="1138" r:id="rId124"/>
    <p:sldId id="1139" r:id="rId125"/>
    <p:sldId id="1140" r:id="rId126"/>
    <p:sldId id="1141" r:id="rId12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A249"/>
    <a:srgbClr val="99FFCC"/>
    <a:srgbClr val="FDE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2" autoAdjust="0"/>
  </p:normalViewPr>
  <p:slideViewPr>
    <p:cSldViewPr>
      <p:cViewPr varScale="1">
        <p:scale>
          <a:sx n="70" d="100"/>
          <a:sy n="70" d="100"/>
        </p:scale>
        <p:origin x="70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26EA8-C75D-4FB7-909C-ACA9D5B886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254AB9-8A0A-4516-92BE-470306706925}">
      <dgm:prSet custT="1"/>
      <dgm:spPr/>
      <dgm:t>
        <a:bodyPr/>
        <a:lstStyle/>
        <a:p>
          <a:pPr algn="ctr" rtl="0"/>
          <a:r>
            <a:rPr lang="pt-BR" sz="3000" b="1" dirty="0"/>
            <a:t>Fundamento </a:t>
          </a:r>
          <a:r>
            <a:rPr lang="pt-BR" sz="3000" b="1" dirty="0" smtClean="0"/>
            <a:t>Legal do PPA</a:t>
          </a:r>
          <a:endParaRPr lang="pt-BR" sz="3000" b="1" dirty="0"/>
        </a:p>
      </dgm:t>
    </dgm:pt>
    <dgm:pt modelId="{02B29567-F270-4A5D-B43B-C9CA9DA9BCC8}" type="parTrans" cxnId="{A35A8B35-EF0D-4C76-9E0E-B646ED17D863}">
      <dgm:prSet/>
      <dgm:spPr/>
      <dgm:t>
        <a:bodyPr/>
        <a:lstStyle/>
        <a:p>
          <a:endParaRPr lang="pt-BR"/>
        </a:p>
      </dgm:t>
    </dgm:pt>
    <dgm:pt modelId="{9942BABA-D14D-4719-A1FD-512DE339A0BD}" type="sibTrans" cxnId="{A35A8B35-EF0D-4C76-9E0E-B646ED17D863}">
      <dgm:prSet/>
      <dgm:spPr/>
      <dgm:t>
        <a:bodyPr/>
        <a:lstStyle/>
        <a:p>
          <a:endParaRPr lang="pt-BR"/>
        </a:p>
      </dgm:t>
    </dgm:pt>
    <dgm:pt modelId="{5568EE8F-8D95-4F75-834A-5F572D412BCE}" type="pres">
      <dgm:prSet presAssocID="{3F026EA8-C75D-4FB7-909C-ACA9D5B88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F6CEFD-D142-4DC5-A17A-E7FEA6EE95DC}" type="pres">
      <dgm:prSet presAssocID="{6E254AB9-8A0A-4516-92BE-470306706925}" presName="parentText" presStyleLbl="node1" presStyleIdx="0" presStyleCnt="1" custLinFactNeighborX="1724" custLinFactNeighborY="-254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5A8B35-EF0D-4C76-9E0E-B646ED17D863}" srcId="{3F026EA8-C75D-4FB7-909C-ACA9D5B88697}" destId="{6E254AB9-8A0A-4516-92BE-470306706925}" srcOrd="0" destOrd="0" parTransId="{02B29567-F270-4A5D-B43B-C9CA9DA9BCC8}" sibTransId="{9942BABA-D14D-4719-A1FD-512DE339A0BD}"/>
    <dgm:cxn modelId="{3A151F8D-3CE9-458C-A409-B0A343E69DD6}" type="presOf" srcId="{6E254AB9-8A0A-4516-92BE-470306706925}" destId="{EAF6CEFD-D142-4DC5-A17A-E7FEA6EE95DC}" srcOrd="0" destOrd="0" presId="urn:microsoft.com/office/officeart/2005/8/layout/vList2"/>
    <dgm:cxn modelId="{2DE8B9A9-DF6C-4C81-8335-286D62987447}" type="presOf" srcId="{3F026EA8-C75D-4FB7-909C-ACA9D5B88697}" destId="{5568EE8F-8D95-4F75-834A-5F572D412BCE}" srcOrd="0" destOrd="0" presId="urn:microsoft.com/office/officeart/2005/8/layout/vList2"/>
    <dgm:cxn modelId="{3D7D7183-C89E-441A-A53B-28D0F5E20BF6}" type="presParOf" srcId="{5568EE8F-8D95-4F75-834A-5F572D412BCE}" destId="{EAF6CEFD-D142-4DC5-A17A-E7FEA6EE95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026EA8-C75D-4FB7-909C-ACA9D5B886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254AB9-8A0A-4516-92BE-470306706925}">
      <dgm:prSet custT="1"/>
      <dgm:spPr/>
      <dgm:t>
        <a:bodyPr/>
        <a:lstStyle/>
        <a:p>
          <a:pPr algn="ctr" rtl="0"/>
          <a:r>
            <a:rPr lang="pt-BR" sz="3000" b="1" dirty="0"/>
            <a:t>Fundamento </a:t>
          </a:r>
          <a:r>
            <a:rPr lang="pt-BR" sz="3000" b="1" dirty="0" smtClean="0"/>
            <a:t>Legal da LDO</a:t>
          </a:r>
          <a:endParaRPr lang="pt-BR" sz="3000" b="1" dirty="0"/>
        </a:p>
      </dgm:t>
    </dgm:pt>
    <dgm:pt modelId="{02B29567-F270-4A5D-B43B-C9CA9DA9BCC8}" type="parTrans" cxnId="{A35A8B35-EF0D-4C76-9E0E-B646ED17D863}">
      <dgm:prSet/>
      <dgm:spPr/>
      <dgm:t>
        <a:bodyPr/>
        <a:lstStyle/>
        <a:p>
          <a:endParaRPr lang="pt-BR"/>
        </a:p>
      </dgm:t>
    </dgm:pt>
    <dgm:pt modelId="{9942BABA-D14D-4719-A1FD-512DE339A0BD}" type="sibTrans" cxnId="{A35A8B35-EF0D-4C76-9E0E-B646ED17D863}">
      <dgm:prSet/>
      <dgm:spPr/>
      <dgm:t>
        <a:bodyPr/>
        <a:lstStyle/>
        <a:p>
          <a:endParaRPr lang="pt-BR"/>
        </a:p>
      </dgm:t>
    </dgm:pt>
    <dgm:pt modelId="{5568EE8F-8D95-4F75-834A-5F572D412BCE}" type="pres">
      <dgm:prSet presAssocID="{3F026EA8-C75D-4FB7-909C-ACA9D5B886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F6CEFD-D142-4DC5-A17A-E7FEA6EE95DC}" type="pres">
      <dgm:prSet presAssocID="{6E254AB9-8A0A-4516-92BE-470306706925}" presName="parentText" presStyleLbl="node1" presStyleIdx="0" presStyleCnt="1" custLinFactNeighborX="1724" custLinFactNeighborY="-254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5A8B35-EF0D-4C76-9E0E-B646ED17D863}" srcId="{3F026EA8-C75D-4FB7-909C-ACA9D5B88697}" destId="{6E254AB9-8A0A-4516-92BE-470306706925}" srcOrd="0" destOrd="0" parTransId="{02B29567-F270-4A5D-B43B-C9CA9DA9BCC8}" sibTransId="{9942BABA-D14D-4719-A1FD-512DE339A0BD}"/>
    <dgm:cxn modelId="{C74B7387-89E1-44DC-833F-980E048D764D}" type="presOf" srcId="{6E254AB9-8A0A-4516-92BE-470306706925}" destId="{EAF6CEFD-D142-4DC5-A17A-E7FEA6EE95DC}" srcOrd="0" destOrd="0" presId="urn:microsoft.com/office/officeart/2005/8/layout/vList2"/>
    <dgm:cxn modelId="{8F84C173-0A65-4629-A922-B0D477ED18EB}" type="presOf" srcId="{3F026EA8-C75D-4FB7-909C-ACA9D5B88697}" destId="{5568EE8F-8D95-4F75-834A-5F572D412BCE}" srcOrd="0" destOrd="0" presId="urn:microsoft.com/office/officeart/2005/8/layout/vList2"/>
    <dgm:cxn modelId="{9D61D07A-A01D-4E9F-9642-E271EBB248B2}" type="presParOf" srcId="{5568EE8F-8D95-4F75-834A-5F572D412BCE}" destId="{EAF6CEFD-D142-4DC5-A17A-E7FEA6EE95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CEFD-D142-4DC5-A17A-E7FEA6EE95DC}">
      <dsp:nvSpPr>
        <dsp:cNvPr id="0" name=""/>
        <dsp:cNvSpPr/>
      </dsp:nvSpPr>
      <dsp:spPr>
        <a:xfrm>
          <a:off x="0" y="0"/>
          <a:ext cx="4791113" cy="705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Fundamento </a:t>
          </a:r>
          <a:r>
            <a:rPr lang="pt-BR" sz="3000" b="1" kern="1200" dirty="0" smtClean="0"/>
            <a:t>Legal do PPA</a:t>
          </a:r>
          <a:endParaRPr lang="pt-BR" sz="3000" b="1" kern="1200" dirty="0"/>
        </a:p>
      </dsp:txBody>
      <dsp:txXfrm>
        <a:off x="34443" y="34443"/>
        <a:ext cx="4722227" cy="636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6CEFD-D142-4DC5-A17A-E7FEA6EE95DC}">
      <dsp:nvSpPr>
        <dsp:cNvPr id="0" name=""/>
        <dsp:cNvSpPr/>
      </dsp:nvSpPr>
      <dsp:spPr>
        <a:xfrm>
          <a:off x="0" y="0"/>
          <a:ext cx="4757927" cy="705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Fundamento </a:t>
          </a:r>
          <a:r>
            <a:rPr lang="pt-BR" sz="3000" b="1" kern="1200" dirty="0" smtClean="0"/>
            <a:t>Legal da LDO</a:t>
          </a:r>
          <a:endParaRPr lang="pt-BR" sz="3000" b="1" kern="1200" dirty="0"/>
        </a:p>
      </dsp:txBody>
      <dsp:txXfrm>
        <a:off x="34443" y="34443"/>
        <a:ext cx="4689041" cy="636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FA0A4-A445-482B-873F-E09CD24B62F8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B82-E319-4B69-9140-35E7CFD470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8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4513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70231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109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27507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87594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662518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688147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82782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657879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42187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49128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40650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066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610103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721983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56480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844706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37896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589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1834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9228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423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1409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4973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4545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450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7577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657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64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763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184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035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582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0095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6030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877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8503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34095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47470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30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5984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81637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89909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06524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7195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75431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2408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22827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61214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57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1904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58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5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4167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59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06839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60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64958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61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56203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62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0477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63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46159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64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55607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65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1542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66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7760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67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34828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68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186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9827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69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2639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70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48253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71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61983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72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7307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73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10397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74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1970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75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24350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76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84964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77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67818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78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032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79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17711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80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06105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81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4599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82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07870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83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025549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84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2596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85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86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87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88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89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90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91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92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93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94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95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96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97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98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99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100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101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102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70114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103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69350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104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903074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105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886122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106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81468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107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2226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41B82-E319-4B69-9140-35E7CFD4708D}" type="slidenum">
              <a:rPr lang="pt-BR" smtClean="0"/>
              <a:t>108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36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8C07-FCD2-416A-AA8D-000AD5AE84D2}" type="datetimeFigureOut">
              <a:rPr lang="pt-BR" smtClean="0"/>
              <a:pPr/>
              <a:t>15/10/2021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7A393-2DAB-4E6D-BCD7-85104E98A4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12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68041" y="1290960"/>
            <a:ext cx="441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Órgão 01: Câmara Municipal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163002" y="6021288"/>
            <a:ext cx="40054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/>
              </a:rPr>
              <a:t>www.altafloresta.mt.leg.br</a:t>
            </a:r>
            <a:endParaRPr lang="pt-BR" sz="2600" dirty="0">
              <a:solidFill>
                <a:schemeClr val="accent1">
                  <a:lumMod val="60000"/>
                  <a:lumOff val="40000"/>
                </a:schemeClr>
              </a:solidFill>
              <a:latin typeface="Aharoni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cs typeface="Aharoni"/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  <a:cs typeface="Aharoni"/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  <a:cs typeface="Aharoni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680700" y="1566336"/>
            <a:ext cx="876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Audiência Pública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21554" y="2821804"/>
            <a:ext cx="11284419" cy="52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latin typeface="Arial Black" pitchFamily="34" charset="0"/>
                <a:cs typeface="Aharoni" pitchFamily="2" charset="-79"/>
              </a:rPr>
              <a:t>Plano Plurianual (PPA) 2022 - 2025</a:t>
            </a:r>
            <a:endParaRPr lang="pt-BR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15675" y="5013299"/>
            <a:ext cx="612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 Black" panose="020B0A04020102020204" pitchFamily="34" charset="0"/>
                <a:cs typeface="Arial" pitchFamily="34" charset="0"/>
              </a:rPr>
              <a:t>Alta Floresta – MT, </a:t>
            </a:r>
            <a:r>
              <a:rPr lang="pt-BR" sz="2000" b="1" dirty="0" smtClean="0">
                <a:latin typeface="Arial Black" panose="020B0A04020102020204" pitchFamily="34" charset="0"/>
                <a:cs typeface="Arial" pitchFamily="34" charset="0"/>
              </a:rPr>
              <a:t>14 </a:t>
            </a:r>
            <a:r>
              <a:rPr lang="pt-BR" sz="2000" b="1" dirty="0">
                <a:latin typeface="Arial Black" panose="020B0A04020102020204" pitchFamily="34" charset="0"/>
                <a:cs typeface="Arial" pitchFamily="34" charset="0"/>
              </a:rPr>
              <a:t>de </a:t>
            </a:r>
            <a:r>
              <a:rPr lang="pt-BR" sz="2000" b="1" dirty="0" smtClean="0">
                <a:latin typeface="Arial Black" panose="020B0A04020102020204" pitchFamily="34" charset="0"/>
                <a:cs typeface="Arial" pitchFamily="34" charset="0"/>
              </a:rPr>
              <a:t>Outubro </a:t>
            </a:r>
            <a:r>
              <a:rPr lang="pt-BR" sz="2000" b="1" dirty="0">
                <a:latin typeface="Arial Black" panose="020B0A04020102020204" pitchFamily="34" charset="0"/>
                <a:cs typeface="Arial" pitchFamily="34" charset="0"/>
              </a:rPr>
              <a:t>de </a:t>
            </a:r>
            <a:r>
              <a:rPr lang="pt-BR" sz="2000" b="1" dirty="0" smtClean="0">
                <a:latin typeface="Arial Black" panose="020B0A04020102020204" pitchFamily="34" charset="0"/>
                <a:cs typeface="Arial" pitchFamily="34" charset="0"/>
              </a:rPr>
              <a:t>2021</a:t>
            </a:r>
            <a:endParaRPr lang="pt-BR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872532" y="3842344"/>
            <a:ext cx="11284419" cy="52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Projeto de Lei nº 2.112/2021 (Dispõe sobre o Plano Plurianual – PPA para o Quadriênio 2022-2025 e dá outras providências)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8730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57546"/>
            <a:ext cx="12004675" cy="682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3287688" y="1124744"/>
            <a:ext cx="6497624" cy="52322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ângulo 2"/>
          <p:cNvSpPr/>
          <p:nvPr/>
        </p:nvSpPr>
        <p:spPr>
          <a:xfrm>
            <a:off x="3287688" y="1123053"/>
            <a:ext cx="6497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Evolução Histórica da </a:t>
            </a:r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Receita Arrecadada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9689"/>
              </p:ext>
            </p:extLst>
          </p:nvPr>
        </p:nvGraphicFramePr>
        <p:xfrm>
          <a:off x="767408" y="1772816"/>
          <a:ext cx="10732691" cy="408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475"/>
                <a:gridCol w="1601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1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/>
                <a:gridCol w="1944216"/>
              </a:tblGrid>
              <a:tr h="354283">
                <a:tc gridSpan="6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Administração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DIRETA</a:t>
                      </a:r>
                      <a:endParaRPr lang="pt-BR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  <a:latin typeface="AvenirNext LT Pro C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>
                        <a:solidFill>
                          <a:schemeClr val="tx1"/>
                        </a:solidFill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42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Especificação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das Receitas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Até Setembro </a:t>
                      </a:r>
                    </a:p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944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Receitas Tributárias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20.970.508,00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25.293.312,00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30.634.444,00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32.882.676,00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32.442.196,00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49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Receitas de Contribuição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3.210.965,00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3.175.175,00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4.376.157,00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5.037.974,00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4.279.041,00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49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Receitas Patrimonial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497.795,00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347.439,00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727.107,00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4.522.963,00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766,122,00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49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Receitas de Serviços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769.844,00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727.157,00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798.356,00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55.772,00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1.448,00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849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Transferências Correntes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87.880.830,00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84.662.074,00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96.595.616,00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120.140.962,00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109.771.426,00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849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Outras Receitas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5.941.760,00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1.107.451,00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1.262.666,00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1.362.973,00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1.197.281,00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Receitas de Capital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3.172.136,00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2.722.292,00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3.904.193,00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4.519.912,00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7.855.546,00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759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110.444.660,00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118.034.900,00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138.298.539,00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168.523.235,00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155.547.704,00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11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191558"/>
            <a:ext cx="554461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11: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Municipal de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53794" y="1805844"/>
            <a:ext cx="53387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Gestão </a:t>
            </a:r>
            <a:r>
              <a:rPr lang="pt-BR" b="1" dirty="0">
                <a:solidFill>
                  <a:srgbClr val="002060"/>
                </a:solidFill>
              </a:rPr>
              <a:t>de Média e </a:t>
            </a:r>
            <a:r>
              <a:rPr lang="pt-BR" b="1" dirty="0" smtClean="0">
                <a:solidFill>
                  <a:srgbClr val="002060"/>
                </a:solidFill>
              </a:rPr>
              <a:t>Alta Complexidade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42452"/>
              </p:ext>
            </p:extLst>
          </p:nvPr>
        </p:nvGraphicFramePr>
        <p:xfrm>
          <a:off x="272500" y="2420888"/>
          <a:ext cx="11871112" cy="40633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1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2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2093"/>
                <a:gridCol w="1449705"/>
                <a:gridCol w="1449705"/>
              </a:tblGrid>
              <a:tr h="34871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2566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DAS POLÍTICAS PÚBLICAS DE SAÚDE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Organizar as funções publicas para a promoção, proteção e recuperação da saúde dos indivíduos e da coletividade. Garantir aos servidores os respectivos legais e regulamentares.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Unidade de Pronto Atendimento – UPA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Assistência a Saúde Mental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CER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lang="pt-BR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enfrentamento da emergência – Leitos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 manutenção do Consórcio</a:t>
                      </a:r>
                      <a:r>
                        <a:rPr lang="pt-BR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Intermunicipal de Saúde</a:t>
                      </a:r>
                      <a:endParaRPr lang="pt-BR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133.000,00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634.000,00</a:t>
                      </a: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1.551.000,00</a:t>
                      </a: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95.000,00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149.650,00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678.100,00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1.537.350,00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95.000,00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106.000,00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168.200,00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735.300,00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1.740.800,00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95.000,00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112.000,00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175.750,00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760.500,00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1.785.250,00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95.000,00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115.000,00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0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</a:p>
                    <a:p>
                      <a:pPr algn="ctr"/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7.858.300,00 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 7.784.880,00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8.319.860,00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8.544.912,00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9" y="640789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82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191558"/>
            <a:ext cx="554461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11: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Municipal de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46620" y="1753189"/>
            <a:ext cx="53387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Gestão de Média e Alta Complexidade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74091"/>
              </p:ext>
            </p:extLst>
          </p:nvPr>
        </p:nvGraphicFramePr>
        <p:xfrm>
          <a:off x="335360" y="2348880"/>
          <a:ext cx="11631468" cy="3318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3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9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705"/>
                <a:gridCol w="1449705"/>
                <a:gridCol w="1449705"/>
              </a:tblGrid>
              <a:tr h="3521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31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INFRAESTRUTURA DE SAÚDE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500" b="0" dirty="0" smtClean="0">
                          <a:latin typeface="+mn-lt"/>
                        </a:rPr>
                        <a:t>Proporcionar melhor espaço físico com a construção, ampliação e reforma de UBS no município, promover a implantação de novos projetos em áreas com potencial de ampliação da capacidade instalada para garantir a qualidade de atendimento de saúde a população.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Construção, reforma e ampliação da Unidade de Pronto Atendimento – UPA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210.000,00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265.000,00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290.000,00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310.000,00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00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do Programa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210.000,00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265.000,00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290.000,00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310.000,00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 anchor="ctr"/>
                </a:tc>
              </a:tr>
              <a:tr h="2190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DA UNIDADE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8.068.300,00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8.049.880,00</a:t>
                      </a:r>
                      <a:endParaRPr lang="pt-BR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8.609.860,00</a:t>
                      </a:r>
                      <a:endParaRPr lang="pt-BR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8.854.912,00</a:t>
                      </a:r>
                      <a:endParaRPr lang="pt-BR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9" y="631235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90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191558"/>
            <a:ext cx="554461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11: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Municipal de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42644" y="1746624"/>
            <a:ext cx="53387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04 – Gestão de Vigilância em Saúde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28652"/>
              </p:ext>
            </p:extLst>
          </p:nvPr>
        </p:nvGraphicFramePr>
        <p:xfrm>
          <a:off x="551384" y="2276872"/>
          <a:ext cx="10687404" cy="35618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83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005"/>
                <a:gridCol w="1310005"/>
                <a:gridCol w="1310005"/>
              </a:tblGrid>
              <a:tr h="37411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2111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DAS POLÍTICAS PÚBLICAS DE SAÚDE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500" b="0" dirty="0" smtClean="0">
                          <a:latin typeface="+mn-lt"/>
                        </a:rPr>
                        <a:t>Organizar as funções publicas para a promoção, proteção e recuperação da saúde dos indivíduos e da coletividade. Garantir aos servidores os respectivos legais e regulamentares. 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</a:t>
                      </a:r>
                      <a:r>
                        <a:rPr lang="pt-BR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19 - </a:t>
                      </a: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Enfrentamento</a:t>
                      </a:r>
                      <a:r>
                        <a:rPr lang="pt-BR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Emergência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Vigilância Sanitária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Vigilância Epidemiológica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Vigilância Ambiental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DST-HIV-AIDS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</a:t>
                      </a:r>
                      <a:r>
                        <a:rPr lang="pt-BR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Centro de Zoonose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926.000,00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521.864,00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1.024.272,00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765.000,00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1.000.000,00</a:t>
                      </a: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58.000,00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939.000,00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525.500,00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1.027.400,00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832.900,00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1.057.850,00</a:t>
                      </a: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57.300,00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986.600,00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549.600,00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1.132.151,00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924.800,00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1.124.900,00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60.500,00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995.600,00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560.700,00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1.160.902,00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960.700,00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1.135.950,00</a:t>
                      </a: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62.700,00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9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do Programa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4.295.136,00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4.439.950,00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4.778.551,00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4.876.552,00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8" y="6237312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67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191558"/>
            <a:ext cx="554461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11: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Municipal de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46620" y="1716946"/>
            <a:ext cx="53387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04 – Gestão de Vigilância em Saúde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0343"/>
              </p:ext>
            </p:extLst>
          </p:nvPr>
        </p:nvGraphicFramePr>
        <p:xfrm>
          <a:off x="186652" y="2200633"/>
          <a:ext cx="11669987" cy="423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67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3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2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2188"/>
                <a:gridCol w="1182188"/>
                <a:gridCol w="1182188"/>
              </a:tblGrid>
              <a:tr h="37521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397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INFRAESTRUTURA DE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SAÚDE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Proporcionar melhor espaço físico com a construção, ampliação e reforma de UBS no município, promover a implantação de novos projetos em áreas com potencial de ampliação da capacidade instalada para garantir a qualidade de atendimento de saúde a população.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Construção, reforma e ampliação do Centro de Zoonoses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25.500,00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26.000,00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26.500,00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45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do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Programa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25.500,00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26.000,00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26.500,00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35745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25.500,00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26.000,00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26.500,00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9" y="6389628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192127"/>
            <a:ext cx="554461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11: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Municipal de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46620" y="1872655"/>
            <a:ext cx="53387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05 – Gestão de Assistência Farmacêutica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551384" y="2497209"/>
          <a:ext cx="10972138" cy="3496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3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6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6668"/>
                <a:gridCol w="1449705"/>
                <a:gridCol w="1449705"/>
              </a:tblGrid>
              <a:tr h="35411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29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GESTÃO DAS POLÍTICAS PÚBLICAS DE SAÚDE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/>
                        <a:t>Organizar as funções públicas para a promoção, proteção e recuperação da saúde dos indivíduos e da coletividade. Garantir aos servidores os respectivos legais e regulamentares pertinentes.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Farmácia Básica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943.000,00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981.290,00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1.069.900,00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1.075.510,00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94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943.000,00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981.290,00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1.069.900,00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1.075.510,00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40694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943.000,00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981.290,00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1.069.900,00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1.075.510,00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9" y="631235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28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711624" y="1191558"/>
            <a:ext cx="626469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11: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Municipal de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74612" y="1788707"/>
            <a:ext cx="53387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06 – Gestão do SUS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59821"/>
              </p:ext>
            </p:extLst>
          </p:nvPr>
        </p:nvGraphicFramePr>
        <p:xfrm>
          <a:off x="551384" y="2401257"/>
          <a:ext cx="10801199" cy="2974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45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5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74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7458"/>
                <a:gridCol w="1307458"/>
                <a:gridCol w="1307458"/>
              </a:tblGrid>
              <a:tr h="3613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8988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GESTÃO DAS POLÍTICAS PÚBLICAS DE </a:t>
                      </a:r>
                      <a:r>
                        <a:rPr lang="pt-BR" sz="1600" b="1" dirty="0" smtClean="0">
                          <a:latin typeface="+mn-lt"/>
                        </a:rPr>
                        <a:t>SAÚDE</a:t>
                      </a:r>
                    </a:p>
                    <a:p>
                      <a:pPr algn="just"/>
                      <a:endParaRPr lang="pt-BR" sz="12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Organizar as funções publicas para a promoção, proteção e recuperação da saúde dos indivíduos e da coletividade. Garantir aos servidores os respectivos legais e regulamentares.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SUS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56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do Programa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</a:txBody>
                  <a:tcPr/>
                </a:tc>
              </a:tr>
              <a:tr h="39956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75.000,00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9" y="631235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30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460850"/>
            <a:ext cx="554461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11: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Municipal de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00119"/>
              </p:ext>
            </p:extLst>
          </p:nvPr>
        </p:nvGraphicFramePr>
        <p:xfrm>
          <a:off x="911424" y="2996952"/>
          <a:ext cx="10180383" cy="1310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3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35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6880"/>
                <a:gridCol w="1689925"/>
                <a:gridCol w="1706880"/>
              </a:tblGrid>
              <a:tr h="3571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</a:t>
                      </a:r>
                      <a:r>
                        <a:rPr lang="pt-BR" sz="2000" baseline="0" dirty="0" smtClean="0">
                          <a:latin typeface="AvenirNext LT Pro Cn"/>
                        </a:rPr>
                        <a:t>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9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GERAL DO ÓRGÃO</a:t>
                      </a:r>
                      <a:endParaRPr lang="pt-BR" sz="1800" b="1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34.189.670,00</a:t>
                      </a:r>
                      <a:endParaRPr lang="pt-BR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31.850.430,00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33.692.611,00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34.943.174,00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9" y="631235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16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345829" y="1196490"/>
            <a:ext cx="9865096" cy="45303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12: Secretaria Municipal </a:t>
            </a:r>
            <a:r>
              <a:rPr lang="pt-BR" sz="2400" b="1" dirty="0" smtClean="0">
                <a:solidFill>
                  <a:schemeClr val="bg1"/>
                </a:solidFill>
              </a:rPr>
              <a:t>Inovação e </a:t>
            </a:r>
            <a:r>
              <a:rPr lang="pt-BR" sz="2400" b="1" dirty="0">
                <a:solidFill>
                  <a:schemeClr val="bg1"/>
                </a:solidFill>
              </a:rPr>
              <a:t>Desenvolvimento Econômico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534109" y="1674766"/>
            <a:ext cx="3890929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 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407368" y="2105745"/>
          <a:ext cx="11349464" cy="4480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6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9380"/>
                <a:gridCol w="1389380"/>
                <a:gridCol w="1389380"/>
              </a:tblGrid>
              <a:tr h="37539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4153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GESTÃO ADMINISTRATIVA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Gabinete da Secretaria de Inovação e Desenvolvimento Econômico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550.000,00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580.000,00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617.980,00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626.588,00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902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Total do Programa</a:t>
                      </a:r>
                      <a:r>
                        <a:rPr lang="pt-BR" sz="1600" b="1" baseline="0" dirty="0" smtClean="0">
                          <a:latin typeface="+mn-lt"/>
                        </a:rPr>
                        <a:t>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580.000,00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617.980,00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626.588,00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  <a:tr h="286142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TOTAL DA UNIDADE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580.000,00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617.980,00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626.588,00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908519" y="6548872"/>
            <a:ext cx="297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48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911423" y="1199184"/>
            <a:ext cx="10801200" cy="50162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12: Secretaria Municipal </a:t>
            </a:r>
            <a:r>
              <a:rPr lang="pt-BR" sz="2400" b="1" dirty="0" smtClean="0">
                <a:solidFill>
                  <a:schemeClr val="bg1"/>
                </a:solidFill>
              </a:rPr>
              <a:t>Inovação e </a:t>
            </a:r>
            <a:r>
              <a:rPr lang="pt-BR" sz="2400" b="1" dirty="0">
                <a:solidFill>
                  <a:schemeClr val="bg1"/>
                </a:solidFill>
              </a:rPr>
              <a:t>Desenvolvimento Econômico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647728" y="1769683"/>
            <a:ext cx="5695743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Indústria, Comércio e Serviços   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911423" y="2276873"/>
          <a:ext cx="10651830" cy="43471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20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6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0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6018"/>
                <a:gridCol w="1156018"/>
                <a:gridCol w="1156018"/>
              </a:tblGrid>
              <a:tr h="38017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0523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GESTÃO DE PROJETOS E POLÍTICAS PÚBLICAS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</a:t>
                      </a:r>
                      <a:r>
                        <a:rPr lang="pt-BR" sz="1100" dirty="0" smtClean="0"/>
                        <a:t>Promover a gestão de projetos e políticas públicas através de: estudo e elaboração do planejamento estratégico para a implementação do desenvolvimento econômico e sustentável e o turismo do município e região; estudo e formalização de um guia municipal da liberdade econômica (decreto); programa municipal de empreendimento produtivo – distrito industrial e comercial (parcerias com o estado, governo federal e iniciativa privada) em alta floresta e programa de apoio aos grupos organizados de produção (cooperativas/associações) e agricultores familiares por meio do incentivo à agroindustrialização da matéria prima.</a:t>
                      </a:r>
                      <a:endParaRPr lang="pt-BR" sz="11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Promoção Comercial, apoio ao empreendedorismo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Apoio na criação e instalação do distrito industrial e comercial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Desenvolvimento de ações e políticas públicas à agro industrialização e comércio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105.000,00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42.000,00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155.000,00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112.360,00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44.944,00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168.540,00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118.360,00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46.000,00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168.400,00</a:t>
                      </a: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72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290.000,00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302.000,00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325.844,00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332.760,00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8572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290.000,00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302.000,00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325.844,00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332.760,00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072460" y="6596390"/>
            <a:ext cx="2415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20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547300" y="1217396"/>
            <a:ext cx="11377264" cy="36394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12: Secretaria Municipal </a:t>
            </a:r>
            <a:r>
              <a:rPr lang="pt-BR" sz="2000" b="1" dirty="0" smtClean="0">
                <a:solidFill>
                  <a:schemeClr val="bg1"/>
                </a:solidFill>
              </a:rPr>
              <a:t>Inovação e </a:t>
            </a:r>
            <a:r>
              <a:rPr lang="pt-BR" sz="2000" b="1" dirty="0">
                <a:solidFill>
                  <a:schemeClr val="bg1"/>
                </a:solidFill>
              </a:rPr>
              <a:t>Desenvolvimento Econômico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07768" y="1624698"/>
            <a:ext cx="4066967" cy="2921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1600" b="1" dirty="0" smtClean="0">
                <a:solidFill>
                  <a:srgbClr val="002060"/>
                </a:solidFill>
              </a:rPr>
              <a:t>Unidade 03 – Direção de Turismo</a:t>
            </a:r>
            <a:endParaRPr lang="pt-BR" sz="1600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407368" y="1992703"/>
          <a:ext cx="11246251" cy="46123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69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65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7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6279"/>
                <a:gridCol w="1323626"/>
                <a:gridCol w="1323626"/>
              </a:tblGrid>
              <a:tr h="40098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3802">
                <a:tc>
                  <a:txBody>
                    <a:bodyPr/>
                    <a:lstStyle/>
                    <a:p>
                      <a:pPr algn="just"/>
                      <a:r>
                        <a:rPr lang="pt-BR" sz="1400" b="1" dirty="0" smtClean="0">
                          <a:latin typeface="+mn-lt"/>
                        </a:rPr>
                        <a:t>GESTÃO DE PROJETOS E POLÍTICAS PÚBLICAS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100" b="1" dirty="0" smtClean="0">
                          <a:latin typeface="+mn-lt"/>
                        </a:rPr>
                        <a:t>Objetivo</a:t>
                      </a:r>
                      <a:r>
                        <a:rPr lang="pt-BR" sz="1100" b="0" dirty="0" smtClean="0">
                          <a:latin typeface="+mn-lt"/>
                        </a:rPr>
                        <a:t>: </a:t>
                      </a:r>
                      <a:r>
                        <a:rPr lang="pt-BR" sz="1100" dirty="0" smtClean="0"/>
                        <a:t>Promover a gestão de projetos e políticas públicas através de: estudo e elaboração do planejamento estratégico para a implementação do desenvolvimento econômico e sustentável e o turismo do município e região; estudo e formalização de um guia municipal da liberdade econômica (decreto); programa municipal de empreendimento produtivo – distrito industrial e comercial (parcerias com o estado, governo federal e iniciativa privada) em alta floresta e programa de apoio aos grupos organizados de produção (cooperativas/associações) e agricultores familiares por meio do incentivo à agroindustrialização da matéria prima.</a:t>
                      </a:r>
                      <a:endParaRPr lang="pt-BR" sz="11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de apoio ao empreendedorismo, associativismo e cooperativismo de atividades vinculadas ao turismo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0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de projetos e políticas públicas de turismo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0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Implementação, efetivação e manutenção dos programas institucionais da Agenda 2030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0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Infraestrutura e manutenção dos parques municipais turísticos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20.000,00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31.800,00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74.200,00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74.200,00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21.200,00</a:t>
                      </a: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33.708,00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78.652,00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78.652,00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22.472,00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35.708,00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82.650,00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82.320,00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23.474,00</a:t>
                      </a: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80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do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190.000,00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201.400,00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213.484,00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224.152,00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  <a:tr h="36880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DA UNIDADE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190.000,00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201.400,00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213.484,00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224.152,00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902028" y="6564150"/>
            <a:ext cx="269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79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918046" y="1277652"/>
            <a:ext cx="5274298" cy="4707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ângulo 2"/>
          <p:cNvSpPr/>
          <p:nvPr/>
        </p:nvSpPr>
        <p:spPr>
          <a:xfrm>
            <a:off x="3828439" y="1225157"/>
            <a:ext cx="5274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Previsão </a:t>
            </a:r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Receita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80370"/>
              </p:ext>
            </p:extLst>
          </p:nvPr>
        </p:nvGraphicFramePr>
        <p:xfrm>
          <a:off x="998741" y="1871787"/>
          <a:ext cx="10481838" cy="464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/>
                <a:gridCol w="2088232"/>
                <a:gridCol w="1856187"/>
              </a:tblGrid>
              <a:tr h="517290">
                <a:tc gridSpan="5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Administração</a:t>
                      </a:r>
                      <a:r>
                        <a:rPr lang="pt-BR" sz="2400" baseline="0" dirty="0"/>
                        <a:t> DIRETA</a:t>
                      </a:r>
                      <a:endParaRPr lang="pt-BR" sz="24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822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Especificação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das Receitas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Receitas Tributárias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36.800.500,00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39.206.530,00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41.438.923,00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43.190.506,00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Receitas de Contribuição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4.500.000,00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5.830.000,00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6.179.800,00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6.550.588,00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Receitas Patrimonial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261.730,00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279.533,00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288.222,00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305.934,00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Receita de Serviços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50.000,00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53.000,00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56.180,00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59.550,00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Transferências Correntes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114.692.951,00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114.698.548,00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119.006.880,00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124.917.606,00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Outras Receitas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1.425.169,00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1.510.679,00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1.601.316,00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1.697.392,00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/>
                          </a:solidFill>
                          <a:latin typeface="+mn-lt"/>
                        </a:rPr>
                        <a:t>Receitas de Capital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38.194.800,00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9.543.440,00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9.942.268,00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10.752.616,00</a:t>
                      </a:r>
                      <a:endParaRPr lang="pt-BR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8814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Sub Total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195.925.150,00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171.121.730,00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178.513.589,00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187.474.192,00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0" y="93675"/>
            <a:ext cx="12000656" cy="6751982"/>
            <a:chOff x="0" y="-991"/>
            <a:chExt cx="12192000" cy="680411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991"/>
              <a:ext cx="1962150" cy="1193118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017" y="69050"/>
              <a:ext cx="1042720" cy="996155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5470198" y="180068"/>
              <a:ext cx="5120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accent1">
                      <a:lumMod val="75000"/>
                    </a:schemeClr>
                  </a:solidFill>
                </a:rPr>
                <a:t>Câmara Municipal</a:t>
              </a:r>
            </a:p>
            <a:p>
              <a:r>
                <a:rPr lang="pt-BR" sz="2600" dirty="0" smtClean="0">
                  <a:solidFill>
                    <a:schemeClr val="accent1">
                      <a:lumMod val="75000"/>
                    </a:schemeClr>
                  </a:solidFill>
                </a:rPr>
                <a:t>De Alta Floresta</a:t>
              </a:r>
              <a:endParaRPr lang="pt-BR" sz="2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850" y="40776"/>
              <a:ext cx="1962150" cy="115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4678196" y="6430938"/>
              <a:ext cx="2871546" cy="3721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pt-BR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haroni"/>
                </a:rPr>
                <a:t>www.altafloresta.mt.leg.br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168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769765" y="1556792"/>
            <a:ext cx="10441160" cy="59755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12: Secretaria Municipal Inovação e Desenvolvimento Econômico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1415050" y="2820417"/>
          <a:ext cx="9027374" cy="13409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6933"/>
                <a:gridCol w="1579880"/>
                <a:gridCol w="1457643"/>
              </a:tblGrid>
              <a:tr h="38582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</a:t>
                      </a:r>
                      <a:r>
                        <a:rPr lang="pt-BR" sz="2000" baseline="0" dirty="0" smtClean="0">
                          <a:latin typeface="AvenirNext LT Pro Cn"/>
                        </a:rPr>
                        <a:t>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venirNext LT Pro Cn"/>
                        </a:rPr>
                        <a:t>2022</a:t>
                      </a:r>
                      <a:endParaRPr lang="pt-BR" sz="2000" b="1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venirNext LT Pro Cn"/>
                        </a:rPr>
                        <a:t>2023</a:t>
                      </a:r>
                      <a:endParaRPr lang="pt-BR" sz="2000" b="1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venirNext LT Pro Cn"/>
                        </a:rPr>
                        <a:t>2024</a:t>
                      </a:r>
                      <a:endParaRPr lang="pt-BR" sz="2000" b="1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venirNext LT Pro Cn"/>
                        </a:rPr>
                        <a:t>2025</a:t>
                      </a:r>
                      <a:endParaRPr lang="pt-BR" sz="2000" b="1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46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GERAL DO ÓRGÃO</a:t>
                      </a:r>
                    </a:p>
                    <a:p>
                      <a:pPr algn="just"/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1.030.000,00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1.083.400,00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1.157.308,00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1.183.500,00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89273" y="631235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89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893126" y="1161619"/>
            <a:ext cx="8405748" cy="39112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13: </a:t>
            </a:r>
            <a:r>
              <a:rPr lang="pt-BR" sz="2400" b="1" dirty="0">
                <a:solidFill>
                  <a:schemeClr val="bg1"/>
                </a:solidFill>
              </a:rPr>
              <a:t>Secretaria Municipal </a:t>
            </a:r>
            <a:r>
              <a:rPr lang="pt-BR" sz="2400" b="1" dirty="0" smtClean="0">
                <a:solidFill>
                  <a:schemeClr val="bg1"/>
                </a:solidFill>
              </a:rPr>
              <a:t> Agricultura e Pecuária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35760" y="1602562"/>
            <a:ext cx="4066967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514068" y="2010112"/>
          <a:ext cx="11539840" cy="4587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2093"/>
                <a:gridCol w="1449705"/>
                <a:gridCol w="1449705"/>
              </a:tblGrid>
              <a:tr h="38106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4882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GESTÃO ADMINISTRATIVA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Gabinete da Secretaria de Agricultura e Pecuária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0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Capacitação dos</a:t>
                      </a:r>
                      <a:r>
                        <a:rPr lang="pt-BR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servidores da Secretaria de Agricultura e Pecuária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pt-BR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frota da Agricultura </a:t>
                      </a:r>
                      <a:endParaRPr lang="pt-BR" sz="16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1.403.500,00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13.500,00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152.000,00</a:t>
                      </a: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1.492.000,00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20.000,00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163.000,00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1.595.260,00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29.000,00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178.000,00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1.620.000,00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32.000,00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185.000,00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35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1.569.000,00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1.675.000,00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1.802.260,00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1.837.000,00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  <a:tr h="362642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1.569.000,00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1.675.000,00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1.802.260,00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1.837.000,00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150016" y="6570695"/>
            <a:ext cx="2415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76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686226" y="1201835"/>
            <a:ext cx="8784976" cy="52554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13: </a:t>
            </a:r>
            <a:r>
              <a:rPr lang="pt-BR" sz="2400" b="1" dirty="0">
                <a:solidFill>
                  <a:schemeClr val="bg1"/>
                </a:solidFill>
              </a:rPr>
              <a:t>Secretaria Municipal </a:t>
            </a:r>
            <a:r>
              <a:rPr lang="pt-BR" sz="2400" b="1" dirty="0" smtClean="0">
                <a:solidFill>
                  <a:schemeClr val="bg1"/>
                </a:solidFill>
              </a:rPr>
              <a:t> Agricultura e Pecuária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35760" y="1767644"/>
            <a:ext cx="4773871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Gestão em Agropecuária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295969" y="2241422"/>
          <a:ext cx="11565489" cy="44471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6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9380"/>
                <a:gridCol w="1389380"/>
                <a:gridCol w="1389380"/>
              </a:tblGrid>
              <a:tr h="38160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0892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FOMENTO A AGRICULTURA FAMILIAR</a:t>
                      </a:r>
                    </a:p>
                    <a:p>
                      <a:pPr algn="just"/>
                      <a:endParaRPr lang="pt-BR" sz="16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</a:t>
                      </a:r>
                      <a:r>
                        <a:rPr lang="pt-BR" sz="1500" dirty="0" smtClean="0"/>
                        <a:t>Apoiar a agricultura familiar com fomento ao pequeno e médio produtor rural, chacareiros e sitiantes. Incentivo ao plantio de hortaliças e produtos orgânicos, produção de peixes e leite por meio do fortalecimento da piscicultura e bacia leiteira do município. Incentivo e apoio a comercialização de produtos agrícolas, em especial hortifrúti.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Aquisição de máquinas e implementos agrícolas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Aquisição de veículos e equipamentos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Fomento as culturas perenes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Fomento a diversificação agropecuária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o serviço de inspeção municipal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programas de aquisição de alimentos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a Bacia Leiteira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a Piscicultura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a Fruticultura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590.000,00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140.000,00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320.000,00</a:t>
                      </a: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350.000,00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56.000,00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170.000,00</a:t>
                      </a: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180.000,00</a:t>
                      </a: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150.000,00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450.000,00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160.000,00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340.000,00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370.000,00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22.000,00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55.900,00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180.000,00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190.000,00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152.000,00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500.000,00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200.000,00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363.000,00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391.440,00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25.180,00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62.720,00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192.720,00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193.720,00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158.540,00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510.000,00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210.000,00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373.000,00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401.440,00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28.200,00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71.300,00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200.156.00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196.260,00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163.200,00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135560" y="1103255"/>
            <a:ext cx="7848872" cy="4486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13: </a:t>
            </a:r>
            <a:r>
              <a:rPr lang="pt-BR" sz="2200" b="1" dirty="0">
                <a:solidFill>
                  <a:schemeClr val="bg1"/>
                </a:solidFill>
              </a:rPr>
              <a:t>Secretaria Municipal </a:t>
            </a:r>
            <a:r>
              <a:rPr lang="pt-BR" sz="2200" b="1" dirty="0" smtClean="0">
                <a:solidFill>
                  <a:schemeClr val="bg1"/>
                </a:solidFill>
              </a:rPr>
              <a:t> Agricultura e Pecuária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719736" y="1598610"/>
            <a:ext cx="4773871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Gestão em Agropecuária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149975" y="2036460"/>
          <a:ext cx="11775483" cy="45869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52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3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9705"/>
                <a:gridCol w="1449705"/>
                <a:gridCol w="1449705"/>
              </a:tblGrid>
              <a:tr h="3580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6402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FOMENTO A AGRICULTURA FAMILIAR</a:t>
                      </a:r>
                    </a:p>
                    <a:p>
                      <a:pPr algn="just"/>
                      <a:endParaRPr lang="pt-BR" sz="16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</a:t>
                      </a:r>
                      <a:r>
                        <a:rPr lang="pt-BR" sz="1500" dirty="0" smtClean="0"/>
                        <a:t>Apoiar a agricultura familiar com fomento ao pequeno e médio produtor rural, chacareiros e sitiantes. Incentivo ao plantio de hortaliças e produtos orgânicos, produção de peixes e leite por meio do fortalecimento da piscicultura e bacia leiteira do município. Incentivo e apoio a comercialização de produtos agrícolas, em especial hortifrúti.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Fomento e Comercialização à Horticultura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e incentivar a agricultura orgânica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Fomento a Meliponicultura/Apicultura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40.000,00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15.100,00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53.180,00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42.000,00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18.624,00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56.320,00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44.000,00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21.624,00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55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do Programa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2.101.000,00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2.025.000,00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2.201.124,00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2.275.500,00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42655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2.101.000,00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2.025.000,00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2.201.124,00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2.275.500,00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875029" y="6566796"/>
            <a:ext cx="269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68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351584" y="1412776"/>
            <a:ext cx="7259588" cy="59755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13: </a:t>
            </a:r>
            <a:r>
              <a:rPr lang="pt-BR" sz="2400" b="1" dirty="0">
                <a:solidFill>
                  <a:schemeClr val="bg1"/>
                </a:solidFill>
              </a:rPr>
              <a:t>Secretaria Municipal </a:t>
            </a:r>
            <a:r>
              <a:rPr lang="pt-BR" sz="2400" b="1" dirty="0" smtClean="0">
                <a:solidFill>
                  <a:schemeClr val="bg1"/>
                </a:solidFill>
              </a:rPr>
              <a:t> Agricultura e Pecuária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1304"/>
              </p:ext>
            </p:extLst>
          </p:nvPr>
        </p:nvGraphicFramePr>
        <p:xfrm>
          <a:off x="1415050" y="2820417"/>
          <a:ext cx="9132656" cy="13409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76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9880"/>
                <a:gridCol w="1579880"/>
                <a:gridCol w="1562925"/>
              </a:tblGrid>
              <a:tr h="38582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</a:t>
                      </a:r>
                      <a:r>
                        <a:rPr lang="pt-BR" sz="2000" baseline="0" dirty="0" smtClean="0">
                          <a:latin typeface="AvenirNext LT Pro Cn"/>
                        </a:rPr>
                        <a:t>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46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</a:t>
                      </a:r>
                      <a:r>
                        <a:rPr lang="pt-BR" sz="1800" b="1" dirty="0" smtClean="0">
                          <a:latin typeface="+mn-lt"/>
                        </a:rPr>
                        <a:t>GERAL DO ÓRGÃO</a:t>
                      </a:r>
                    </a:p>
                    <a:p>
                      <a:pPr algn="just"/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3.670.000,00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8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3.700.000,00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4.003.384,00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8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4.112.500,00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89273" y="631235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48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886090" y="1181457"/>
            <a:ext cx="10585176" cy="48679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14: </a:t>
            </a:r>
            <a:r>
              <a:rPr lang="pt-BR" sz="2400" b="1" dirty="0">
                <a:solidFill>
                  <a:schemeClr val="bg1"/>
                </a:solidFill>
              </a:rPr>
              <a:t>Secretaria Municipal </a:t>
            </a:r>
            <a:r>
              <a:rPr lang="pt-BR" sz="2400" b="1" dirty="0" smtClean="0">
                <a:solidFill>
                  <a:schemeClr val="bg1"/>
                </a:solidFill>
              </a:rPr>
              <a:t> Meio Ambiente e Desenvolvimento Sustentável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791742" y="1692108"/>
            <a:ext cx="4773871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407368" y="2106122"/>
          <a:ext cx="11241638" cy="4587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14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1430"/>
                <a:gridCol w="1281430"/>
                <a:gridCol w="1276668"/>
              </a:tblGrid>
              <a:tr h="38117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7917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GESTÃO ADMINISTRATIVA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Gabinete da Secretaria de Meio Ambiente e Desenvolvimento Sustentável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744.750,00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759.902,00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804.750,00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854.100,00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85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744.750,00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759.902,00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804.750,00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854.100,00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35185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744.750,00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759.902,00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804.750,00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854.100,00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917377" y="6635593"/>
            <a:ext cx="2141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122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747645" y="1203481"/>
            <a:ext cx="10657184" cy="46015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14: </a:t>
            </a:r>
            <a:r>
              <a:rPr lang="pt-BR" sz="2400" b="1" dirty="0">
                <a:solidFill>
                  <a:schemeClr val="bg1"/>
                </a:solidFill>
              </a:rPr>
              <a:t>Secretaria Municipal </a:t>
            </a:r>
            <a:r>
              <a:rPr lang="pt-BR" sz="2400" b="1" dirty="0" smtClean="0">
                <a:solidFill>
                  <a:schemeClr val="bg1"/>
                </a:solidFill>
              </a:rPr>
              <a:t> Meio Ambiente e Desenvolvimento Sustentável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689301" y="1716339"/>
            <a:ext cx="4773871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Gestão Ambiental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05332"/>
              </p:ext>
            </p:extLst>
          </p:nvPr>
        </p:nvGraphicFramePr>
        <p:xfrm>
          <a:off x="119336" y="2174430"/>
          <a:ext cx="11827872" cy="44291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2093"/>
                <a:gridCol w="1449705"/>
                <a:gridCol w="1449705"/>
              </a:tblGrid>
              <a:tr h="37533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4967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GESTÃO AMBIENTAL</a:t>
                      </a:r>
                    </a:p>
                    <a:p>
                      <a:pPr algn="just"/>
                      <a:endParaRPr lang="pt-BR" sz="16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>
                          <a:latin typeface="+mn-lt"/>
                        </a:rPr>
                        <a:t>Promover a gestão ambiental de resíduos sólidos, arborização urbana, queimadas, licenciamento, regularização fundiária, fiscalização e controle ambiental.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Estruturação e gestão de resíduos sólidos (aterro seco/sanitário) e saneamento básico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Licenciamento Ambiental e Regularização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e manejo da arborização urbana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Fiscalização e Controle Ambiental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Educação Ambiental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brigada municipal de combate a incêndios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673.000,00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315.850,00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314.526,00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462.000,00</a:t>
                      </a: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83.624,00</a:t>
                      </a: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190.500,00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686.000,00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325.850,00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324.874,00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502.000,00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87.624.00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190.500,00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743.000,00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333.850,00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326.874,00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522.000,00</a:t>
                      </a: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87.624,00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190.500,00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803.000,00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341.850,00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328.876,00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542.000,00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87.624,00</a:t>
                      </a: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190.500,00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981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2.039.500,00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2.116.848,00 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2.203.848,00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2.293.850,00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31859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2.039.500,00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2.116.848,00 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2.203.848,00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2.293.850,00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730192" y="6558927"/>
            <a:ext cx="297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77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045703" y="1217374"/>
            <a:ext cx="10513168" cy="53216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14: </a:t>
            </a:r>
            <a:r>
              <a:rPr lang="pt-BR" sz="2400" b="1" dirty="0">
                <a:solidFill>
                  <a:schemeClr val="bg1"/>
                </a:solidFill>
              </a:rPr>
              <a:t>Secretaria Municipal </a:t>
            </a:r>
            <a:r>
              <a:rPr lang="pt-BR" sz="2400" b="1" dirty="0" smtClean="0">
                <a:solidFill>
                  <a:schemeClr val="bg1"/>
                </a:solidFill>
              </a:rPr>
              <a:t> Meio Ambiente e Desenvolvimento Sustentável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87688" y="1795657"/>
            <a:ext cx="5845156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Direção de Desenvolvimento Sustentável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407368" y="2301758"/>
          <a:ext cx="11637496" cy="42462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6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9380"/>
                <a:gridCol w="1389380"/>
                <a:gridCol w="1389380"/>
              </a:tblGrid>
              <a:tr h="36958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3382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GESTÃO DE PROJETOS E POLÍTICAS AMBIENTAIS</a:t>
                      </a:r>
                    </a:p>
                    <a:p>
                      <a:pPr algn="just"/>
                      <a:endParaRPr lang="pt-BR" sz="1600" b="1" dirty="0" smtClean="0"/>
                    </a:p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/>
                        <a:t>Promover a gestão de projetos e políticas ambientais através dos: programa adote uma nascente, programa guardião de águas, projeto olhos d'água da Amazônia, programa alta floresta viva, agenda 2030 alta floresta, plano de recursos hídricos.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Promoção e execução das campanhas de sensibilização e educação ambiental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Incentivos à pagamentos de serviços ecossistêmicos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Implementação, efetivação e manutenção dos programas institucionais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e produção de mudas florestais e paisagísticas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66.500,00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4.000,00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185.000,00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</a:rPr>
                        <a:t>170.250,00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81.500,00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13.000,00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215.000,00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170.250,00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86.500,00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13.500,00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328.408,00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170.250,00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91.500,00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13.000,00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330.300,00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170.250,00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73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425.750,00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479.750,00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598.158,00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605.050,00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411473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425.750,00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479.750,00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598.158,00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605.050,00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89273" y="6476130"/>
            <a:ext cx="352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88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705869" y="1412776"/>
            <a:ext cx="9505056" cy="53216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14: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de Meio Ambiente e Desenvolvimento Sustentável 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58562"/>
              </p:ext>
            </p:extLst>
          </p:nvPr>
        </p:nvGraphicFramePr>
        <p:xfrm>
          <a:off x="1820325" y="2708920"/>
          <a:ext cx="9276144" cy="15986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9880"/>
                <a:gridCol w="1579880"/>
                <a:gridCol w="1579880"/>
              </a:tblGrid>
              <a:tr h="68427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06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GERAL DO ÓRGÃO</a:t>
                      </a:r>
                      <a:endParaRPr lang="pt-BR" sz="1800" b="1" dirty="0" smtClean="0">
                        <a:latin typeface="+mn-lt"/>
                      </a:endParaRPr>
                    </a:p>
                    <a:p>
                      <a:pPr algn="just"/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3.210.000,00</a:t>
                      </a:r>
                      <a:endParaRPr lang="pt-BR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3.356.500,00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3.606.756,00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3.753.000,00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421103" y="63347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05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631504" y="1168646"/>
            <a:ext cx="9865096" cy="46015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15: Instituto de Previdência do Servidor Municipal  de Alta Floresta - IPREAF</a:t>
            </a:r>
            <a:endParaRPr lang="pt-BR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407368" y="2234843"/>
          <a:ext cx="11510769" cy="41173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5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6880"/>
                <a:gridCol w="1706880"/>
                <a:gridCol w="1706880"/>
              </a:tblGrid>
              <a:tr h="3839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8810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GESTÃO EM PREVIDÊNCIA MUNICIPAL</a:t>
                      </a:r>
                    </a:p>
                    <a:p>
                      <a:pPr algn="just"/>
                      <a:endParaRPr lang="pt-BR" sz="1000" b="0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</a:t>
                      </a:r>
                      <a:r>
                        <a:rPr lang="pt-BR" sz="1500" dirty="0" smtClean="0"/>
                        <a:t>Garantir meios eficientes para a realização das atividades administrativas do instituto, em gerir os recursos financeiros de acordo com as legislações vigentes. Possibilitar o acesso a informação dos servidores ativos e inativos, quanto as praticas adotadas.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Reserva orçamentária do IPREAF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Transparência ao segurado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Qualificação de servidores e conselheiros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Atividades administrativas do IPREAF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Concursos e/ou testes seletivo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16.154.500,00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22.500,00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160.000,00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14.848.000,00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16.629.500,00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24.500,00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177.000,00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16.220.000,00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16.840.500,00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26.000,00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195.000,00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17.742.500,00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17.255.350,00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28.000,00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212.000,00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19.399.150,00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72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31.200.000,00</a:t>
                      </a:r>
                      <a:endParaRPr lang="pt-BR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33.066.000,00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34.819.000,00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36.909.500,00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396017" y="63347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431704" y="1718119"/>
            <a:ext cx="5845156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IPREAF Alta Floresta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7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719736" y="1344785"/>
            <a:ext cx="5184577" cy="41695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ângulo 2"/>
          <p:cNvSpPr/>
          <p:nvPr/>
        </p:nvSpPr>
        <p:spPr>
          <a:xfrm>
            <a:off x="3719736" y="1271342"/>
            <a:ext cx="5083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95000"/>
                  </a:schemeClr>
                </a:solidFill>
              </a:rPr>
              <a:t>Previsão </a:t>
            </a:r>
            <a:r>
              <a:rPr lang="pt-BR" sz="2800" b="1" dirty="0">
                <a:solidFill>
                  <a:schemeClr val="bg1">
                    <a:lumMod val="95000"/>
                  </a:schemeClr>
                </a:solidFill>
              </a:rPr>
              <a:t>Receita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08761"/>
              </p:ext>
            </p:extLst>
          </p:nvPr>
        </p:nvGraphicFramePr>
        <p:xfrm>
          <a:off x="551386" y="1801719"/>
          <a:ext cx="11390008" cy="263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44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42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/>
                <a:gridCol w="1626553"/>
                <a:gridCol w="1626553"/>
              </a:tblGrid>
              <a:tr h="328505">
                <a:tc gridSpan="5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Instituto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 Previdência Municipal - IPREAF</a:t>
                      </a:r>
                      <a:endParaRPr lang="pt-BR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dirty="0">
                        <a:latin typeface="AvenirNext LT Pro C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dirty="0">
                        <a:latin typeface="AvenirNext LT Pro Cn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23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Especificação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das Receitas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50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Receitas de Contribuição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7.455.000,00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7.455.000,00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7.455.000,00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7.455.000,00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90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Receitas Patrimonial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11.685.000,00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11.685.000,00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11.685.000,00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11.685.000,00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23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Outras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Receitas Correntes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615.000,00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520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Contribuições – </a:t>
                      </a:r>
                      <a:r>
                        <a:rPr lang="pt-BR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Intra-Orçamentárias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11.550.000,00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12.021.000,00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12.432.000,00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12.743.000,00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Sub Total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31.305.000,00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31.776.000,00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32.187.000,00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32.498.000,00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110763"/>
              </p:ext>
            </p:extLst>
          </p:nvPr>
        </p:nvGraphicFramePr>
        <p:xfrm>
          <a:off x="623392" y="4725144"/>
          <a:ext cx="11228024" cy="166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9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3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823"/>
                <a:gridCol w="1605516"/>
                <a:gridCol w="1600222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n-lt"/>
                        </a:rPr>
                        <a:t>Total previsão</a:t>
                      </a:r>
                      <a:r>
                        <a:rPr lang="pt-BR" baseline="0" dirty="0" smtClean="0">
                          <a:latin typeface="+mn-lt"/>
                        </a:rPr>
                        <a:t> Receita - Consolidado</a:t>
                      </a:r>
                      <a:endParaRPr lang="pt-BR" dirty="0"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+mn-lt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Administração Direta</a:t>
                      </a:r>
                      <a:r>
                        <a:rPr lang="pt-BR" baseline="0" dirty="0" smtClean="0">
                          <a:latin typeface="+mn-lt"/>
                        </a:rPr>
                        <a:t> (Executivo + Legislativo)</a:t>
                      </a:r>
                      <a:endParaRPr lang="pt-BR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195.925.150,00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171.121.730,00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178.513.589,00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187.474.192,00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Instituto de Previdência Municipal - IPREAF</a:t>
                      </a:r>
                      <a:endParaRPr lang="pt-BR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31.305.000</a:t>
                      </a: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,00</a:t>
                      </a:r>
                      <a:endParaRPr lang="pt-BR" b="0" dirty="0">
                        <a:latin typeface="+mn-lt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31.776.000</a:t>
                      </a: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marL="12700" marR="1143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32.187.000</a:t>
                      </a: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marL="12700" marR="1143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32.498.000</a:t>
                      </a: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marL="12700" marR="11430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227.230.150,00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202.897.730,00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210.700.589,00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219.972.192,00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0" y="160808"/>
            <a:ext cx="12000656" cy="1183977"/>
            <a:chOff x="0" y="-991"/>
            <a:chExt cx="12192000" cy="1193118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991"/>
              <a:ext cx="1962150" cy="1193118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017" y="69050"/>
              <a:ext cx="1042720" cy="996155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5511686" y="119292"/>
              <a:ext cx="4669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accent1">
                      <a:lumMod val="75000"/>
                    </a:schemeClr>
                  </a:solidFill>
                </a:rPr>
                <a:t>Câmara Municipal</a:t>
              </a:r>
            </a:p>
            <a:p>
              <a:r>
                <a:rPr lang="pt-BR" sz="2600" dirty="0" smtClean="0">
                  <a:solidFill>
                    <a:schemeClr val="accent1">
                      <a:lumMod val="75000"/>
                    </a:schemeClr>
                  </a:solidFill>
                </a:rPr>
                <a:t>De Alta Floresta</a:t>
              </a:r>
              <a:endParaRPr lang="pt-BR" sz="2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850" y="40776"/>
              <a:ext cx="1962150" cy="115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8844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122381" y="1203392"/>
            <a:ext cx="9937104" cy="46015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15: Instituto de Previdência do Servidor Municipal  de Alta Floresta - IPREAF</a:t>
            </a:r>
            <a:endParaRPr lang="pt-BR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409885" y="2265288"/>
          <a:ext cx="11362096" cy="37494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9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7138"/>
                <a:gridCol w="1227138"/>
                <a:gridCol w="1227138"/>
              </a:tblGrid>
              <a:tr h="33658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141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INFRAESTRUTURA DO IPREAF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Objetivo: </a:t>
                      </a:r>
                      <a:r>
                        <a:rPr lang="pt-BR" dirty="0" smtClean="0"/>
                        <a:t>Adequar e manter a estrutura física das dependências utilizadas de forma a propiciar um espaço de trabalho e atendimento adequados às necessidades funcionais.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Adequação física do prédio do IPREAF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105.000,00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75.000,00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80.000,00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43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105.000,00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75.000,00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 anchor="ctr"/>
                </a:tc>
              </a:tr>
              <a:tr h="39643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31.305.000</a:t>
                      </a:r>
                      <a:endParaRPr lang="pt-BR" b="1" dirty="0"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31.776.000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12700" marR="114300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32.187.000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12700" marR="114300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32.498.000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12700" marR="114300" marT="9525" marB="0"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51784" y="616530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168355" y="1763925"/>
            <a:ext cx="5845156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IPREAF Alta Floresta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34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695400" y="1484784"/>
            <a:ext cx="10729192" cy="46015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15: Instituto de Previdência do Servidor Municipal  de Alta Floresta - IPREAF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89273" y="631235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95954"/>
              </p:ext>
            </p:extLst>
          </p:nvPr>
        </p:nvGraphicFramePr>
        <p:xfrm>
          <a:off x="551383" y="2848486"/>
          <a:ext cx="11017226" cy="1280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7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0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6415"/>
                <a:gridCol w="1876415"/>
                <a:gridCol w="1876415"/>
              </a:tblGrid>
              <a:tr h="28606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0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GERAL DO ÓRGÃO</a:t>
                      </a:r>
                      <a:endParaRPr lang="pt-BR" sz="1800" b="1" dirty="0" smtClean="0">
                        <a:latin typeface="+mn-lt"/>
                      </a:endParaRPr>
                    </a:p>
                    <a:p>
                      <a:pPr algn="just"/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31.305.000</a:t>
                      </a:r>
                      <a:endParaRPr lang="pt-BR" b="1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endParaRPr lang="pt-BR" sz="18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31.776.000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12700" marR="114300" marT="9525" marB="0"/>
                </a:tc>
                <a:tc>
                  <a:txBody>
                    <a:bodyPr/>
                    <a:lstStyle/>
                    <a:p>
                      <a:pPr algn="r"/>
                      <a:endParaRPr lang="pt-BR" sz="18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32.187.000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12700" marR="114300" marT="9525" marB="0"/>
                </a:tc>
                <a:tc>
                  <a:txBody>
                    <a:bodyPr/>
                    <a:lstStyle/>
                    <a:p>
                      <a:pPr algn="r"/>
                      <a:endParaRPr lang="pt-BR" sz="18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32.498.000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12700" marR="114300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516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3865073" y="1119428"/>
            <a:ext cx="5156367" cy="50937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428642" y="63347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08653"/>
              </p:ext>
            </p:extLst>
          </p:nvPr>
        </p:nvGraphicFramePr>
        <p:xfrm>
          <a:off x="479375" y="1722677"/>
          <a:ext cx="10620808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4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42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4249"/>
                <a:gridCol w="176127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Órgão – Administração</a:t>
                      </a:r>
                      <a:r>
                        <a:rPr lang="pt-BR" sz="2000" baseline="0" dirty="0" smtClean="0"/>
                        <a:t> Direta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2022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2023</a:t>
                      </a:r>
                      <a:endParaRPr lang="pt-BR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2024</a:t>
                      </a:r>
                      <a:endParaRPr lang="pt-B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2025</a:t>
                      </a:r>
                      <a:endParaRPr lang="pt-B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01  - Câmara Municipal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6.970.000,00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latin typeface="+mn-lt"/>
                        </a:rPr>
                        <a:t>7.380.436,00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7.806.798,00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latin typeface="+mn-lt"/>
                        </a:rPr>
                        <a:t>8.288.743,00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02 - Gabinete do Prefeito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2.875.000,00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dirty="0" smtClean="0">
                          <a:latin typeface="+mn-lt"/>
                        </a:rPr>
                        <a:t>2.940.000,00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dirty="0" smtClean="0">
                          <a:latin typeface="+mn-lt"/>
                        </a:rPr>
                        <a:t>3.005.000,00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dirty="0" smtClean="0">
                          <a:latin typeface="+mn-lt"/>
                        </a:rPr>
                        <a:t>3.073.000,00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03 - Secretaria de Governo, Gestão e Planejamento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14.266.057,00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latin typeface="+mn-lt"/>
                        </a:rPr>
                        <a:t>15.072.700,00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15.766.100,00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latin typeface="+mn-lt"/>
                        </a:rPr>
                        <a:t>16.272.780,00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04 - Secretaria Fazenda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14.239.057,00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latin typeface="+mn-lt"/>
                        </a:rPr>
                        <a:t>15.957.190,00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17.662.866,00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latin typeface="+mn-lt"/>
                        </a:rPr>
                        <a:t> 19.198.127,00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05 – Procuradoria</a:t>
                      </a:r>
                      <a:r>
                        <a:rPr lang="pt-BR" sz="1800" b="0" baseline="0" dirty="0" smtClean="0"/>
                        <a:t> Geral do Município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1.885.000,00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1.950.000,00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2.050.000,00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2.100,000,00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6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06 - Secretaria de</a:t>
                      </a:r>
                      <a:r>
                        <a:rPr lang="pt-BR" sz="1800" b="0" baseline="0" dirty="0" smtClean="0"/>
                        <a:t> Cultura e Juventude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1.742.500,00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1.776.250,00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1.836.000,00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1.872.500,00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07 - Secretaria Assistência Social e Cidadania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8.489.307,00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9.430.045,00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10.177.736,00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10.401.539,00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730337" y="1105580"/>
            <a:ext cx="52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Previsão </a:t>
            </a:r>
            <a:r>
              <a:rPr lang="pt-BR" sz="2800" b="1" dirty="0" smtClean="0">
                <a:solidFill>
                  <a:schemeClr val="bg1"/>
                </a:solidFill>
              </a:rPr>
              <a:t>Orçamentária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60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3865073" y="1119428"/>
            <a:ext cx="5156367" cy="51296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353049" y="6435186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865073" y="1119428"/>
            <a:ext cx="515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Previsão </a:t>
            </a:r>
            <a:r>
              <a:rPr lang="pt-BR" sz="2800" b="1" dirty="0" smtClean="0">
                <a:solidFill>
                  <a:schemeClr val="bg1"/>
                </a:solidFill>
              </a:rPr>
              <a:t>Orçamentária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983432" y="1642680"/>
          <a:ext cx="10455667" cy="488139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9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1950"/>
                <a:gridCol w="1631950"/>
              </a:tblGrid>
              <a:tr h="38968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Órgão – Administração</a:t>
                      </a:r>
                      <a:r>
                        <a:rPr lang="pt-BR" sz="1800" baseline="0" dirty="0" smtClean="0"/>
                        <a:t> Direta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2022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2023</a:t>
                      </a:r>
                      <a:endParaRPr lang="pt-BR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2024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2025</a:t>
                      </a:r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08 - Secretaria de Educação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48.106.511,00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47.554.030,00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48.178.527,00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49.943.522,00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09 - Secretaria Esporte</a:t>
                      </a:r>
                      <a:r>
                        <a:rPr lang="pt-BR" sz="1800" b="0" baseline="0" dirty="0" smtClean="0"/>
                        <a:t> e Lazer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1.924.498,00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2.025.199,00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2.115.949,00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2.176.799,00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512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10 – Secretaria de Infraestrutura</a:t>
                      </a:r>
                      <a:r>
                        <a:rPr lang="pt-BR" sz="1800" b="0" baseline="0" dirty="0" smtClean="0"/>
                        <a:t> e Serviços Urbanos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53.227.550,00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27.045.550,00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27.454.554,00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30.155.008,00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11 - Secretaria de Saúde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34.189.670,00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31.850.430,00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33.692.611,00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34.943.174,00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69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12 - Secretaria de Inovação  e Desenvolvimento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1.030.000,00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1.083.400,00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1.157.308,00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1.183.308,00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13 - Secretaria Agricultura e Pecuária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3.670.000,00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4.003.384,00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4.112.500,00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61996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14 – Secretaria de Meio</a:t>
                      </a:r>
                      <a:r>
                        <a:rPr lang="pt-BR" sz="1800" b="0" baseline="0" dirty="0" smtClean="0"/>
                        <a:t> Ambiente e Desenvolvimento Sustentável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+mn-lt"/>
                        </a:rPr>
                        <a:t>3.210.000,00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3.356.500,00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3.606.756,00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3.753.000,00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263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/>
                        <a:t>SUB-TOTAL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195.925.150,00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171.121.730, 00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178.513.589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187.474.192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15 - IPREAF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31.305.000,00</a:t>
                      </a:r>
                      <a:endParaRPr lang="pt-BR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31.776.000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32.187.000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32.498.000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700" marR="1143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4263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/>
                        <a:t>TOTAL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227.230.150,00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202.897.730,00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210.700.589,00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219.972.192,00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326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520037" y="488096"/>
            <a:ext cx="5113137" cy="67911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ângulo 2"/>
          <p:cNvSpPr/>
          <p:nvPr/>
        </p:nvSpPr>
        <p:spPr>
          <a:xfrm>
            <a:off x="3590560" y="566046"/>
            <a:ext cx="5060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Planejar é Preciso!!!</a:t>
            </a:r>
          </a:p>
        </p:txBody>
      </p:sp>
      <p:pic>
        <p:nvPicPr>
          <p:cNvPr id="1026" name="Picture 2" descr="Área de planejamento e controlad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550255"/>
            <a:ext cx="8784976" cy="422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90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07368" y="201807"/>
            <a:ext cx="83582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Câmara Municipal de Alta Floresta 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Estado de Mato Grosso</a:t>
            </a: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Poder Legislativo Municipal</a:t>
            </a:r>
          </a:p>
          <a:p>
            <a:endParaRPr lang="pt-BR" dirty="0"/>
          </a:p>
          <a:p>
            <a:r>
              <a:rPr lang="pt-BR" dirty="0" smtClean="0"/>
              <a:t>Presidente</a:t>
            </a:r>
          </a:p>
          <a:p>
            <a:r>
              <a:rPr lang="pt-BR" dirty="0" smtClean="0"/>
              <a:t>OSLEN DIAS DOS SANTOS (</a:t>
            </a:r>
            <a:r>
              <a:rPr lang="pt-BR" dirty="0" err="1" smtClean="0"/>
              <a:t>Tuti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/>
              <a:t>Primeiro Secretário</a:t>
            </a:r>
          </a:p>
          <a:p>
            <a:r>
              <a:rPr lang="pt-BR" dirty="0" smtClean="0"/>
              <a:t>DOUGLAS PEREIRA TEIXEIRA DE CARVALHO</a:t>
            </a:r>
          </a:p>
          <a:p>
            <a:endParaRPr lang="pt-BR" dirty="0"/>
          </a:p>
          <a:p>
            <a:r>
              <a:rPr lang="pt-BR" dirty="0"/>
              <a:t>Segundo Secretário</a:t>
            </a:r>
          </a:p>
          <a:p>
            <a:r>
              <a:rPr lang="pt-BR" dirty="0" smtClean="0"/>
              <a:t>DERCI PAULO TREVISAN (</a:t>
            </a:r>
            <a:r>
              <a:rPr lang="pt-BR" dirty="0" err="1" smtClean="0"/>
              <a:t>Pitoco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Vice-Presidente</a:t>
            </a:r>
            <a:endParaRPr lang="pt-BR" dirty="0"/>
          </a:p>
          <a:p>
            <a:r>
              <a:rPr lang="pt-BR" dirty="0"/>
              <a:t>MARCOS ROBERTO MENIN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532" y="5820709"/>
            <a:ext cx="1214446" cy="80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585151" y="908720"/>
            <a:ext cx="350046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Comissão de Fiscalização e Acompanhamento  da Execução Orçamentária</a:t>
            </a:r>
          </a:p>
          <a:p>
            <a:pPr algn="just"/>
            <a:endParaRPr lang="pt-BR" sz="2000" dirty="0"/>
          </a:p>
          <a:p>
            <a:r>
              <a:rPr lang="pt-BR" dirty="0"/>
              <a:t>Presidente: </a:t>
            </a:r>
          </a:p>
          <a:p>
            <a:r>
              <a:rPr lang="pt-BR" dirty="0"/>
              <a:t>Marcos Roberto </a:t>
            </a:r>
            <a:r>
              <a:rPr lang="pt-BR" dirty="0" err="1"/>
              <a:t>Menin</a:t>
            </a:r>
            <a:endParaRPr lang="pt-BR" dirty="0"/>
          </a:p>
          <a:p>
            <a:endParaRPr lang="pt-BR" dirty="0"/>
          </a:p>
          <a:p>
            <a:r>
              <a:rPr lang="pt-BR" dirty="0"/>
              <a:t>Vice/Relator:</a:t>
            </a:r>
          </a:p>
          <a:p>
            <a:r>
              <a:rPr lang="pt-BR" dirty="0"/>
              <a:t> Darci Luciano da Silva</a:t>
            </a:r>
          </a:p>
          <a:p>
            <a:endParaRPr lang="pt-BR" dirty="0"/>
          </a:p>
          <a:p>
            <a:r>
              <a:rPr lang="pt-BR" dirty="0"/>
              <a:t>Membro:</a:t>
            </a:r>
          </a:p>
          <a:p>
            <a:r>
              <a:rPr lang="pt-BR" dirty="0"/>
              <a:t> </a:t>
            </a:r>
            <a:r>
              <a:rPr lang="pt-BR" dirty="0" smtClean="0"/>
              <a:t>Francisco Ailton dos Santos</a:t>
            </a:r>
            <a:endParaRPr lang="pt-BR" dirty="0"/>
          </a:p>
        </p:txBody>
      </p:sp>
      <p:pic>
        <p:nvPicPr>
          <p:cNvPr id="10" name="Picture 2" descr="\\192.168.0.188\finanças\CONTABIL\AUDIENCIAS\2012\brasao-de-alta-floresta-m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6360" y="185262"/>
            <a:ext cx="950982" cy="92869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919536" y="590235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Alta Floresta – MT, </a:t>
            </a:r>
            <a:r>
              <a:rPr lang="pt-BR" dirty="0" smtClean="0"/>
              <a:t>14 de Outubro de 2021</a:t>
            </a:r>
            <a:endParaRPr lang="pt-BR" dirty="0"/>
          </a:p>
          <a:p>
            <a:r>
              <a:rPr lang="pt-BR" b="1" i="1" dirty="0"/>
              <a:t>Plenário Arnaldo Corcino da Rocha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824192" y="4005064"/>
            <a:ext cx="3713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Demais Membros</a:t>
            </a:r>
          </a:p>
          <a:p>
            <a:endParaRPr lang="pt-BR" dirty="0"/>
          </a:p>
          <a:p>
            <a:r>
              <a:rPr lang="pt-BR" dirty="0"/>
              <a:t>Adelson da Silva </a:t>
            </a:r>
            <a:r>
              <a:rPr lang="pt-BR" dirty="0" smtClean="0"/>
              <a:t>Rezende</a:t>
            </a:r>
          </a:p>
          <a:p>
            <a:r>
              <a:rPr lang="pt-BR" dirty="0"/>
              <a:t>Bernardo Patrício dos </a:t>
            </a:r>
            <a:r>
              <a:rPr lang="pt-BR" dirty="0" smtClean="0"/>
              <a:t>Santos</a:t>
            </a:r>
          </a:p>
          <a:p>
            <a:r>
              <a:rPr lang="pt-BR" dirty="0"/>
              <a:t>Claudinei de Souza </a:t>
            </a:r>
            <a:r>
              <a:rPr lang="pt-BR" dirty="0" smtClean="0"/>
              <a:t>Jesus</a:t>
            </a:r>
          </a:p>
          <a:p>
            <a:r>
              <a:rPr lang="pt-BR" dirty="0"/>
              <a:t>Francisca </a:t>
            </a:r>
            <a:r>
              <a:rPr lang="pt-BR" dirty="0" err="1"/>
              <a:t>Ilmarli</a:t>
            </a:r>
            <a:r>
              <a:rPr lang="pt-BR" dirty="0"/>
              <a:t> </a:t>
            </a:r>
            <a:r>
              <a:rPr lang="pt-BR" dirty="0" smtClean="0"/>
              <a:t>Teixeira</a:t>
            </a:r>
          </a:p>
          <a:p>
            <a:r>
              <a:rPr lang="pt-BR" dirty="0"/>
              <a:t>José Vaz </a:t>
            </a:r>
            <a:r>
              <a:rPr lang="pt-BR" dirty="0" smtClean="0"/>
              <a:t>Neto</a:t>
            </a:r>
          </a:p>
          <a:p>
            <a:r>
              <a:rPr lang="pt-BR" dirty="0" err="1"/>
              <a:t>Leonice</a:t>
            </a:r>
            <a:r>
              <a:rPr lang="pt-BR" dirty="0"/>
              <a:t> Klaus dos </a:t>
            </a:r>
            <a:r>
              <a:rPr lang="pt-BR" dirty="0" smtClean="0"/>
              <a:t>Santos</a:t>
            </a:r>
          </a:p>
          <a:p>
            <a:r>
              <a:rPr lang="pt-BR" dirty="0"/>
              <a:t>Reginaldo Luiz da Silva</a:t>
            </a:r>
          </a:p>
        </p:txBody>
      </p:sp>
    </p:spTree>
    <p:extLst>
      <p:ext uri="{BB962C8B-B14F-4D97-AF65-F5344CB8AC3E}">
        <p14:creationId xmlns:p14="http://schemas.microsoft.com/office/powerpoint/2010/main" val="1785586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3745720" y="433547"/>
            <a:ext cx="466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20" y="1535038"/>
            <a:ext cx="3609063" cy="344789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967496" y="63347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15970" y="5301207"/>
            <a:ext cx="2929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/>
                </a:solidFill>
              </a:rPr>
              <a:t>Obrigado pela Participação!</a:t>
            </a:r>
          </a:p>
        </p:txBody>
      </p:sp>
    </p:spTree>
    <p:extLst>
      <p:ext uri="{BB962C8B-B14F-4D97-AF65-F5344CB8AC3E}">
        <p14:creationId xmlns:p14="http://schemas.microsoft.com/office/powerpoint/2010/main" val="2684946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92" y="2017296"/>
            <a:ext cx="914501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4079776" y="1277652"/>
            <a:ext cx="3816424" cy="67120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600" b="1" dirty="0" smtClean="0"/>
              <a:t>Investimentos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93675"/>
            <a:ext cx="12000656" cy="6647694"/>
            <a:chOff x="0" y="-991"/>
            <a:chExt cx="12192000" cy="669901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991"/>
              <a:ext cx="1962150" cy="119311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017" y="69050"/>
              <a:ext cx="1042720" cy="996155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5434889" y="234207"/>
              <a:ext cx="4669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accent1">
                      <a:lumMod val="75000"/>
                    </a:schemeClr>
                  </a:solidFill>
                </a:rPr>
                <a:t>Câmara Municipal</a:t>
              </a:r>
            </a:p>
            <a:p>
              <a:r>
                <a:rPr lang="pt-BR" sz="2600" dirty="0" smtClean="0">
                  <a:solidFill>
                    <a:schemeClr val="accent1">
                      <a:lumMod val="75000"/>
                    </a:schemeClr>
                  </a:solidFill>
                </a:rPr>
                <a:t>De Alta Floresta</a:t>
              </a:r>
              <a:endParaRPr lang="pt-BR" sz="2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850" y="40776"/>
              <a:ext cx="1962150" cy="115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4422111" y="6174805"/>
              <a:ext cx="43022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pt-BR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haroni"/>
                </a:rPr>
                <a:t>www.altafloresta.mt.leg.br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030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Legislativo define comissões permanentes para o biênio 2017-2018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Câmara aprova RGA para servidores do Executivo — Câmara Munici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51" y="2060848"/>
            <a:ext cx="83529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de cantos arredondados 11"/>
          <p:cNvSpPr/>
          <p:nvPr/>
        </p:nvSpPr>
        <p:spPr>
          <a:xfrm>
            <a:off x="4327025" y="1249188"/>
            <a:ext cx="3350392" cy="59563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600" b="1" dirty="0" smtClean="0"/>
              <a:t>Poder Legislativo</a:t>
            </a:r>
            <a:endParaRPr lang="pt-BR" sz="2600" b="1" dirty="0"/>
          </a:p>
          <a:p>
            <a:pPr algn="ctr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0" y="93675"/>
            <a:ext cx="12000656" cy="6647694"/>
            <a:chOff x="0" y="-991"/>
            <a:chExt cx="12192000" cy="669901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991"/>
              <a:ext cx="1962150" cy="119311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017" y="69050"/>
              <a:ext cx="1042720" cy="996155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5511686" y="119292"/>
              <a:ext cx="4669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accent1">
                      <a:lumMod val="75000"/>
                    </a:schemeClr>
                  </a:solidFill>
                </a:rPr>
                <a:t>Câmara Municipal</a:t>
              </a:r>
            </a:p>
            <a:p>
              <a:r>
                <a:rPr lang="pt-BR" sz="2600" dirty="0" smtClean="0">
                  <a:solidFill>
                    <a:schemeClr val="accent1">
                      <a:lumMod val="75000"/>
                    </a:schemeClr>
                  </a:solidFill>
                </a:rPr>
                <a:t>De Alta Floresta</a:t>
              </a:r>
              <a:endParaRPr lang="pt-BR" sz="2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850" y="40776"/>
              <a:ext cx="1962150" cy="115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tângulo 10"/>
            <p:cNvSpPr/>
            <p:nvPr/>
          </p:nvSpPr>
          <p:spPr>
            <a:xfrm>
              <a:off x="4422111" y="6174805"/>
              <a:ext cx="43022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pt-BR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haroni"/>
                </a:rPr>
                <a:t>www.altafloresta.mt.leg.br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553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19451" y="1213011"/>
            <a:ext cx="5113137" cy="67911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4220455" y="1290960"/>
            <a:ext cx="4111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Órgão 01: Câmara Municipal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641025" y="2132856"/>
            <a:ext cx="3269988" cy="4958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Poder Legislativo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16909"/>
              </p:ext>
            </p:extLst>
          </p:nvPr>
        </p:nvGraphicFramePr>
        <p:xfrm>
          <a:off x="191344" y="2780928"/>
          <a:ext cx="11867380" cy="28083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9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67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6743"/>
                <a:gridCol w="1376743"/>
                <a:gridCol w="1376743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1105">
                <a:tc>
                  <a:txBody>
                    <a:bodyPr/>
                    <a:lstStyle/>
                    <a:p>
                      <a:pPr algn="just"/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DE BENEFÍCIOS PREVIDENCIÁRIOS</a:t>
                      </a:r>
                    </a:p>
                    <a:p>
                      <a:pPr algn="just"/>
                      <a:endParaRPr lang="pt-PT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Objetivo: </a:t>
                      </a:r>
                      <a:r>
                        <a:rPr lang="pt-BR" b="0" dirty="0" smtClean="0">
                          <a:latin typeface="+mn-lt"/>
                        </a:rPr>
                        <a:t>Subsidiar a gestão de benefícios previdenciários por meio de repasses financeiros como aporte para amortização de déficit previdenciário.</a:t>
                      </a:r>
                      <a:endParaRPr lang="pt-BR" sz="18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dirty="0" smtClean="0"/>
                        <a:t>Aporte para amortização de déficit previdenciário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119.772,27</a:t>
                      </a:r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149.695,14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226.197,60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228.542,35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3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119.772,27</a:t>
                      </a:r>
                      <a:endParaRPr lang="pt-BR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149.695,14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226.197,60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228.542,35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90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19451" y="1124837"/>
            <a:ext cx="5113137" cy="55088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4223792" y="1124837"/>
            <a:ext cx="4111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Órgão 01: Câmara Municipal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641025" y="1795276"/>
            <a:ext cx="3269988" cy="4958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Poder Legislativo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94341"/>
              </p:ext>
            </p:extLst>
          </p:nvPr>
        </p:nvGraphicFramePr>
        <p:xfrm>
          <a:off x="191344" y="2418716"/>
          <a:ext cx="11737306" cy="37358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55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50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16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1653"/>
                <a:gridCol w="1361653"/>
                <a:gridCol w="1361653"/>
              </a:tblGrid>
              <a:tr h="38889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208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INFRAESTRUTURA PATRIMONIAL</a:t>
                      </a:r>
                      <a:endParaRPr lang="pt-BR" b="1" dirty="0" smtClean="0">
                        <a:latin typeface="+mn-lt"/>
                      </a:endParaRPr>
                    </a:p>
                    <a:p>
                      <a:pPr algn="just"/>
                      <a:endParaRPr lang="pt-PT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Objetivo: </a:t>
                      </a:r>
                      <a:r>
                        <a:rPr lang="pt-BR" b="0" dirty="0" smtClean="0">
                          <a:latin typeface="+mn-lt"/>
                        </a:rPr>
                        <a:t>Realizar reforma e ampliação de edificação pública, promovendo a expansão e melhoria do prédio do legislativo, visando a conservação de obra pública e a melhora do atendimento das atividades parlamentares e da população em geral.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dirty="0" smtClean="0"/>
                        <a:t>Reforma e ampliação do prédio do legislativo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515.000,00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540.000,00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560.000,00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600.000,00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93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515.000,00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540.000,00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560.000,00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600.000,00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16530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61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19451" y="1065205"/>
            <a:ext cx="5113137" cy="4924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4220456" y="1065205"/>
            <a:ext cx="41111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Órgão 01: Câmara Municipal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606559" y="1646717"/>
            <a:ext cx="3269988" cy="4146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Poder Legislativo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660"/>
              </p:ext>
            </p:extLst>
          </p:nvPr>
        </p:nvGraphicFramePr>
        <p:xfrm>
          <a:off x="119336" y="2150429"/>
          <a:ext cx="11927949" cy="438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04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4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9705"/>
                <a:gridCol w="1449705"/>
                <a:gridCol w="1449705"/>
              </a:tblGrid>
              <a:tr h="38886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08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AÇÃO DO LEGISLATIVO</a:t>
                      </a:r>
                      <a:endParaRPr lang="pt-BR" sz="1700" b="1" dirty="0" smtClean="0">
                        <a:latin typeface="+mn-lt"/>
                      </a:endParaRPr>
                    </a:p>
                    <a:p>
                      <a:pPr algn="just"/>
                      <a:endParaRPr lang="pt-PT" sz="17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 smtClean="0">
                          <a:latin typeface="+mn-lt"/>
                        </a:rPr>
                        <a:t>Objetivo: </a:t>
                      </a:r>
                      <a:r>
                        <a:rPr lang="pt-BR" sz="1700" b="0" dirty="0" smtClean="0">
                          <a:latin typeface="+mn-lt"/>
                        </a:rPr>
                        <a:t>Desenvolver planejamento organizacional estratégico assegurando a ampliação de sistema administrativo de forma integrada, objetivando a otimização do fluxo dos trabalhos do legislativo padronizados e capacitados, tecnológico e funcional para o atendimento das atividades parlamentares e da população altaflorestense.</a:t>
                      </a:r>
                      <a:endParaRPr lang="pt-BR" sz="17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PT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Legislativo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PT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PT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Publicidade de atos oficiais do Legislativo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PT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PT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controle interno do Legislativo</a:t>
                      </a:r>
                      <a:endParaRPr lang="pt-BR" sz="1700" b="0" dirty="0" smtClean="0">
                        <a:latin typeface="+mn-lt"/>
                      </a:endParaRP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BR" sz="17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5.675.227,73</a:t>
                      </a:r>
                    </a:p>
                    <a:p>
                      <a:pPr algn="r"/>
                      <a:endParaRPr lang="pt-PT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pt-PT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pt-PT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t-PT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380.000,00</a:t>
                      </a:r>
                    </a:p>
                    <a:p>
                      <a:pPr algn="r"/>
                      <a:endParaRPr lang="pt-PT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pt-PT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t-PT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280.000,00</a:t>
                      </a:r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endParaRPr lang="pt-BR" sz="17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b="0" dirty="0" smtClean="0">
                          <a:latin typeface="+mn-lt"/>
                        </a:rPr>
                        <a:t>6.000.740,86</a:t>
                      </a: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700" b="0" dirty="0" smtClean="0">
                          <a:latin typeface="+mn-lt"/>
                        </a:rPr>
                        <a:t>400.000,00</a:t>
                      </a: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700" b="0" dirty="0" smtClean="0">
                          <a:latin typeface="+mn-lt"/>
                        </a:rPr>
                        <a:t>290.000,00</a:t>
                      </a:r>
                      <a:endParaRPr lang="pt-BR" sz="17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0" dirty="0" smtClean="0">
                          <a:latin typeface="+mn-lt"/>
                        </a:rPr>
                        <a:t>6.300.600,40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0" dirty="0" smtClean="0">
                          <a:latin typeface="+mn-lt"/>
                        </a:rPr>
                        <a:t>420.000,00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0" dirty="0" smtClean="0">
                          <a:latin typeface="+mn-lt"/>
                        </a:rPr>
                        <a:t>300.000,00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b="0" dirty="0" smtClean="0">
                          <a:latin typeface="+mn-lt"/>
                        </a:rPr>
                        <a:t>6.700.200,65</a:t>
                      </a: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700" b="0" dirty="0" smtClean="0">
                          <a:latin typeface="+mn-lt"/>
                        </a:rPr>
                        <a:t>450.000,00</a:t>
                      </a: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700" b="0" dirty="0" smtClean="0">
                          <a:latin typeface="+mn-lt"/>
                        </a:rPr>
                        <a:t>310.000,00</a:t>
                      </a:r>
                    </a:p>
                    <a:p>
                      <a:pPr algn="r"/>
                      <a:endParaRPr lang="pt-BR" sz="17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6.335.227,73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6.690.740,86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7.020.600,40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7.460.200,65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  <a:tr h="3888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</a:t>
                      </a:r>
                      <a:r>
                        <a:rPr lang="pt-BR" sz="2000" b="1" baseline="0" dirty="0" smtClean="0">
                          <a:latin typeface="+mn-lt"/>
                        </a:rPr>
                        <a:t>DA UNIDADE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6.970.000,00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7.380.436,00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7.806.798,00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8.288.743,00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467563"/>
            <a:ext cx="297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80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3807" y="1700808"/>
            <a:ext cx="5113137" cy="55844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952400" y="1700808"/>
            <a:ext cx="4415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Órgão 01: Câmara Municipal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57831"/>
              </p:ext>
            </p:extLst>
          </p:nvPr>
        </p:nvGraphicFramePr>
        <p:xfrm>
          <a:off x="1703512" y="2852936"/>
          <a:ext cx="9145017" cy="140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8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8947"/>
                <a:gridCol w="1668947"/>
                <a:gridCol w="1668947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</a:t>
                      </a:r>
                      <a:r>
                        <a:rPr lang="pt-BR" sz="2000" baseline="0" dirty="0" smtClean="0">
                          <a:latin typeface="AvenirNext LT Pro Cn"/>
                        </a:rPr>
                        <a:t>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20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</a:t>
                      </a:r>
                      <a:r>
                        <a:rPr lang="pt-BR" sz="2000" b="1" dirty="0" smtClean="0">
                          <a:latin typeface="+mn-lt"/>
                        </a:rPr>
                        <a:t>DO </a:t>
                      </a:r>
                      <a:r>
                        <a:rPr lang="pt-BR" sz="2000" b="1" dirty="0" smtClean="0">
                          <a:latin typeface="+mn-lt"/>
                        </a:rPr>
                        <a:t>ORGÃO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8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6.970.000,00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8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7.380.436,00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7.806.798,00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8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8.288.743,00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6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4043772" y="548680"/>
            <a:ext cx="4536504" cy="6676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600" b="1" dirty="0" smtClean="0"/>
              <a:t>Poder Executivo</a:t>
            </a:r>
            <a:endParaRPr lang="pt-BR" sz="2600" b="1" dirty="0"/>
          </a:p>
          <a:p>
            <a:pPr algn="ctr"/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" name="Picture 2" descr="Prefeitura altera horário de funcionamento a partir desta segunda-f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556792"/>
            <a:ext cx="8928992" cy="39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55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68041" y="1290960"/>
            <a:ext cx="441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Órgão 01: Câmara Municipal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163002" y="6021288"/>
            <a:ext cx="40054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/>
              </a:rPr>
              <a:t>www.altafloresta.mt.leg.br</a:t>
            </a:r>
            <a:endParaRPr lang="pt-BR" sz="2600" dirty="0">
              <a:solidFill>
                <a:schemeClr val="accent1">
                  <a:lumMod val="60000"/>
                  <a:lumOff val="40000"/>
                </a:schemeClr>
              </a:solidFill>
              <a:latin typeface="Aharoni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cs typeface="Aharoni"/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  <a:cs typeface="Aharoni"/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  <a:cs typeface="Aharoni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680700" y="1566336"/>
            <a:ext cx="876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Audiência Pública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21554" y="2821804"/>
            <a:ext cx="11284419" cy="52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latin typeface="Arial Black" pitchFamily="34" charset="0"/>
                <a:cs typeface="Aharoni" pitchFamily="2" charset="-79"/>
              </a:rPr>
              <a:t>Lei de Diretrizes </a:t>
            </a:r>
            <a:r>
              <a:rPr lang="pt-BR" dirty="0" smtClean="0">
                <a:latin typeface="Arial Black" pitchFamily="34" charset="0"/>
                <a:cs typeface="Aharoni" pitchFamily="2" charset="-79"/>
              </a:rPr>
              <a:t>Orçamentárias </a:t>
            </a:r>
            <a:r>
              <a:rPr lang="pt-BR" dirty="0">
                <a:latin typeface="Arial Black" pitchFamily="34" charset="0"/>
                <a:cs typeface="Aharoni" pitchFamily="2" charset="-79"/>
              </a:rPr>
              <a:t>(LDO) 2022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15675" y="5014563"/>
            <a:ext cx="612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 Black" panose="020B0A04020102020204" pitchFamily="34" charset="0"/>
                <a:cs typeface="Arial" pitchFamily="34" charset="0"/>
              </a:rPr>
              <a:t>Alta Floresta – MT, </a:t>
            </a:r>
            <a:r>
              <a:rPr lang="pt-BR" sz="2000" b="1" dirty="0" smtClean="0">
                <a:latin typeface="Arial Black" panose="020B0A04020102020204" pitchFamily="34" charset="0"/>
                <a:cs typeface="Arial" pitchFamily="34" charset="0"/>
              </a:rPr>
              <a:t>14 </a:t>
            </a:r>
            <a:r>
              <a:rPr lang="pt-BR" sz="2000" b="1" dirty="0">
                <a:latin typeface="Arial Black" panose="020B0A04020102020204" pitchFamily="34" charset="0"/>
                <a:cs typeface="Arial" pitchFamily="34" charset="0"/>
              </a:rPr>
              <a:t>de </a:t>
            </a:r>
            <a:r>
              <a:rPr lang="pt-BR" sz="2000" b="1" dirty="0" smtClean="0">
                <a:latin typeface="Arial Black" panose="020B0A04020102020204" pitchFamily="34" charset="0"/>
                <a:cs typeface="Arial" pitchFamily="34" charset="0"/>
              </a:rPr>
              <a:t>Outubro </a:t>
            </a:r>
            <a:r>
              <a:rPr lang="pt-BR" sz="2000" b="1" dirty="0">
                <a:latin typeface="Arial Black" panose="020B0A04020102020204" pitchFamily="34" charset="0"/>
                <a:cs typeface="Arial" pitchFamily="34" charset="0"/>
              </a:rPr>
              <a:t>de </a:t>
            </a:r>
            <a:r>
              <a:rPr lang="pt-BR" sz="2000" b="1" dirty="0" smtClean="0">
                <a:latin typeface="Arial Black" panose="020B0A04020102020204" pitchFamily="34" charset="0"/>
                <a:cs typeface="Arial" pitchFamily="34" charset="0"/>
              </a:rPr>
              <a:t>2021</a:t>
            </a:r>
            <a:endParaRPr lang="pt-BR" sz="20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872532" y="3842344"/>
            <a:ext cx="11319468" cy="538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Projeto de Lei nº 2.125/2021 (Dispõe sobre a Elaboração da Lei de Diretrizes Orçamentárias (LDO) , do Exercício de 2022, e dá outras providências)</a:t>
            </a:r>
          </a:p>
          <a:p>
            <a:pPr marL="0" indent="0" algn="ctr">
              <a:buNone/>
            </a:pPr>
            <a:endParaRPr lang="pt-BR" sz="20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12589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19450" y="1127641"/>
            <a:ext cx="5113137" cy="45211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4037650" y="1132361"/>
            <a:ext cx="44767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Órgão </a:t>
            </a:r>
            <a:r>
              <a:rPr lang="pt-BR" sz="2600" b="1" dirty="0" smtClean="0">
                <a:solidFill>
                  <a:schemeClr val="bg1"/>
                </a:solidFill>
              </a:rPr>
              <a:t>02: Gabinete do Prefeito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360398" y="1642195"/>
            <a:ext cx="3831240" cy="4005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do Prefeito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081889"/>
              </p:ext>
            </p:extLst>
          </p:nvPr>
        </p:nvGraphicFramePr>
        <p:xfrm>
          <a:off x="42864" y="2137153"/>
          <a:ext cx="12046414" cy="445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96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14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9705"/>
                <a:gridCol w="1449705"/>
                <a:gridCol w="1449705"/>
              </a:tblGrid>
              <a:tr h="38459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0075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sz="8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Gabinete do Prefeito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1.081.000,00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1.108.600,00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1.139.200,00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1.173.300,00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8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do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1.081.000,00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1.108.600,00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1.139.200,00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1.173.300,00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787629" y="6515065"/>
            <a:ext cx="297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19451" y="1213011"/>
            <a:ext cx="5113137" cy="67911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4015946" y="1306348"/>
            <a:ext cx="44767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Órgão </a:t>
            </a:r>
            <a:r>
              <a:rPr lang="pt-BR" sz="2600" b="1" dirty="0" smtClean="0">
                <a:solidFill>
                  <a:schemeClr val="bg1"/>
                </a:solidFill>
              </a:rPr>
              <a:t>02: Gabinete do Prefeito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338695" y="1988840"/>
            <a:ext cx="3831240" cy="4958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do Prefeito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72524"/>
              </p:ext>
            </p:extLst>
          </p:nvPr>
        </p:nvGraphicFramePr>
        <p:xfrm>
          <a:off x="119336" y="2708921"/>
          <a:ext cx="11919500" cy="33044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96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4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9705"/>
                <a:gridCol w="1449705"/>
                <a:gridCol w="1449705"/>
              </a:tblGrid>
              <a:tr h="36715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9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INFRAESTRUTURA PATRIMONIAL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Zelar pelo patrimônio público, prédios, praças, espaço público em geral, manter a estrutura física em funcionamento, construir, ampliar, reformar, como forma de possibilitar a acessibilidade da sociedade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do Paço Municipal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1.000.000,00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1.000.000,00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1.000.000,00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1.000.000,00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1.000.000,00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1.000.000,00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1.000.000,00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1.000.000,00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44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19451" y="1079347"/>
            <a:ext cx="5113137" cy="67911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4037650" y="1172686"/>
            <a:ext cx="44767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Órgão </a:t>
            </a:r>
            <a:r>
              <a:rPr lang="pt-BR" sz="2600" b="1" dirty="0" smtClean="0">
                <a:solidFill>
                  <a:schemeClr val="bg1"/>
                </a:solidFill>
              </a:rPr>
              <a:t>02: Gabinete do Prefeito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339067" y="1853379"/>
            <a:ext cx="3831240" cy="4958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do Prefeito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35473"/>
              </p:ext>
            </p:extLst>
          </p:nvPr>
        </p:nvGraphicFramePr>
        <p:xfrm>
          <a:off x="105048" y="2547385"/>
          <a:ext cx="11950684" cy="37213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96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76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7643"/>
                <a:gridCol w="1457643"/>
                <a:gridCol w="1457643"/>
              </a:tblGrid>
              <a:tr h="38018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6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EDUCAÇÃO DO ENSINO SUPERIOR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Possibilitar Parcerias com instituições de ensino de nível superior, procurando tornar Alta Floresta em polo educacional. Manter aplicação mínima exigida pela lei orgânica na educação de ensino superior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b="0" dirty="0" smtClean="0"/>
                        <a:t>Convênios c/ Instituições Públicas de Ensino Superior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2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4342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DA UNIDADE</a:t>
                      </a:r>
                      <a:endParaRPr lang="pt-BR" sz="20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2.081.500,00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2.109.600,00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smtClean="0">
                          <a:latin typeface="+mn-lt"/>
                        </a:rPr>
                        <a:t>2.140.700,00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2.175.300,00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360399" y="63347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63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71181" y="1087422"/>
            <a:ext cx="4966268" cy="52767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4015946" y="1073135"/>
            <a:ext cx="44767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Órgão </a:t>
            </a:r>
            <a:r>
              <a:rPr lang="pt-BR" sz="2600" b="1" dirty="0" smtClean="0">
                <a:solidFill>
                  <a:schemeClr val="bg1"/>
                </a:solidFill>
              </a:rPr>
              <a:t>02: Gabinete do Prefeito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338695" y="1629379"/>
            <a:ext cx="3831240" cy="3594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Gabinete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06457"/>
              </p:ext>
            </p:extLst>
          </p:nvPr>
        </p:nvGraphicFramePr>
        <p:xfrm>
          <a:off x="191344" y="2117114"/>
          <a:ext cx="11867380" cy="44641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6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6743"/>
                <a:gridCol w="1376743"/>
                <a:gridCol w="1376743"/>
              </a:tblGrid>
              <a:tr h="38382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9210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Direção de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Gabinete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105.100,00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110.000,00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115.200,00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29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105.100,00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110.000,00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115.200,00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40329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DA UNIDADE</a:t>
                      </a:r>
                      <a:endParaRPr lang="pt-BR" sz="20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105.100,00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110.000,00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115.200,00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765926" y="6529330"/>
            <a:ext cx="297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5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22020" y="1074949"/>
            <a:ext cx="5113137" cy="52767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4015946" y="1080195"/>
            <a:ext cx="44767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Órgão </a:t>
            </a:r>
            <a:r>
              <a:rPr lang="pt-BR" sz="2600" b="1" dirty="0" smtClean="0">
                <a:solidFill>
                  <a:schemeClr val="bg1"/>
                </a:solidFill>
              </a:rPr>
              <a:t>02: Gabinete do Prefeito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376967" y="1630013"/>
            <a:ext cx="3831240" cy="3381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Direção de Cerimonial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83181"/>
              </p:ext>
            </p:extLst>
          </p:nvPr>
        </p:nvGraphicFramePr>
        <p:xfrm>
          <a:off x="191344" y="2040495"/>
          <a:ext cx="11867380" cy="45753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6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6743"/>
                <a:gridCol w="1376743"/>
                <a:gridCol w="1376743"/>
              </a:tblGrid>
              <a:tr h="38643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0629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Direção de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Cerimonial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65.500,00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67.500,00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70.500,00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73.100,00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88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do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65.500,00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67.500,00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70.500,00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73.100,00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4588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DA UNIDADE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65.500,00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67.500,00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70.500,00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73.100,00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917377" y="6550308"/>
            <a:ext cx="297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64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22020" y="1074949"/>
            <a:ext cx="5113137" cy="52767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4015946" y="1080195"/>
            <a:ext cx="44767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Órgão </a:t>
            </a:r>
            <a:r>
              <a:rPr lang="pt-BR" sz="2600" b="1" dirty="0" smtClean="0">
                <a:solidFill>
                  <a:schemeClr val="bg1"/>
                </a:solidFill>
              </a:rPr>
              <a:t>02: Gabinete do Prefeito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376967" y="1630013"/>
            <a:ext cx="3831240" cy="3381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1600" b="1" dirty="0">
                <a:solidFill>
                  <a:srgbClr val="002060"/>
                </a:solidFill>
              </a:rPr>
              <a:t>Unidade 04 – Gabinete da Vice-Prefeita</a:t>
            </a:r>
            <a:endParaRPr lang="pt-BR" sz="1600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4842"/>
              </p:ext>
            </p:extLst>
          </p:nvPr>
        </p:nvGraphicFramePr>
        <p:xfrm>
          <a:off x="191344" y="2040495"/>
          <a:ext cx="11867380" cy="45753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6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6743"/>
                <a:gridCol w="1376743"/>
                <a:gridCol w="1376743"/>
              </a:tblGrid>
              <a:tr h="38643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0629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Gabinete da Vice-Prefeita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115.480,00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121.520,00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127.600,00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133.680,00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88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do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115.480,00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121.520,00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127.600,00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133.680,00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4588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DA UNIDADE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115.480,00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121.520,00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127.600,00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133.680,00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917377" y="6550308"/>
            <a:ext cx="297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10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22020" y="1029978"/>
            <a:ext cx="5113137" cy="55844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4040219" y="1062979"/>
            <a:ext cx="44767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Órgão </a:t>
            </a:r>
            <a:r>
              <a:rPr lang="pt-BR" sz="2600" b="1" dirty="0" smtClean="0">
                <a:solidFill>
                  <a:schemeClr val="bg1"/>
                </a:solidFill>
              </a:rPr>
              <a:t>02: Gabinete do Prefeito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53822" y="1663807"/>
            <a:ext cx="4981335" cy="4958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05 – Controladoria Geral do Município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07898"/>
              </p:ext>
            </p:extLst>
          </p:nvPr>
        </p:nvGraphicFramePr>
        <p:xfrm>
          <a:off x="191344" y="2249219"/>
          <a:ext cx="11867380" cy="380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6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6743"/>
                <a:gridCol w="1376743"/>
                <a:gridCol w="1376743"/>
              </a:tblGrid>
              <a:tr h="38297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7867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AUDITORIA E CONTROLE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>
                          <a:latin typeface="+mn-lt"/>
                        </a:rPr>
                        <a:t>Desenvolver atividades do sistema de controle interno do poder executivo municipal e administração indireta conforme disposto em lei. Elaborar normas e procedimentos com a finalidade de evitar e prevenir, detectar possíveis erros, fraudes ou omissões.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dministrativa da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Controladoria Geral do Município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512.520,00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536.280,00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556.200,00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575.720,00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1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512.520,00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536.280,00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556.200,00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575.720,00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5151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DA UNIDADE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512.520,00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536.280,00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556.200,00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575.720,00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7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03807" y="1700808"/>
            <a:ext cx="5113137" cy="55844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757314" y="1700808"/>
            <a:ext cx="4806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Órgão </a:t>
            </a:r>
            <a:r>
              <a:rPr lang="pt-BR" sz="2800" b="1" dirty="0" smtClean="0">
                <a:solidFill>
                  <a:schemeClr val="bg1"/>
                </a:solidFill>
              </a:rPr>
              <a:t>02: Gabinete do Prefeito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97345"/>
              </p:ext>
            </p:extLst>
          </p:nvPr>
        </p:nvGraphicFramePr>
        <p:xfrm>
          <a:off x="1703512" y="2852936"/>
          <a:ext cx="9145017" cy="140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8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8947"/>
                <a:gridCol w="1668947"/>
                <a:gridCol w="1668947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</a:t>
                      </a:r>
                      <a:r>
                        <a:rPr lang="pt-BR" sz="2000" baseline="0" dirty="0" smtClean="0">
                          <a:latin typeface="AvenirNext LT Pro Cn"/>
                        </a:rPr>
                        <a:t>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20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</a:t>
                      </a:r>
                      <a:r>
                        <a:rPr lang="pt-BR" sz="2000" b="1" dirty="0" smtClean="0">
                          <a:latin typeface="+mn-lt"/>
                        </a:rPr>
                        <a:t>DO </a:t>
                      </a:r>
                      <a:r>
                        <a:rPr lang="pt-BR" sz="2000" b="1" dirty="0" smtClean="0">
                          <a:latin typeface="+mn-lt"/>
                        </a:rPr>
                        <a:t>ORGÃO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2000" b="1" dirty="0" smtClean="0">
                          <a:latin typeface="+mn-lt"/>
                        </a:rPr>
                        <a:t>2.875.000,00</a:t>
                      </a:r>
                      <a:endParaRPr lang="pt-BR" sz="2000" b="1" dirty="0" smtClean="0">
                        <a:latin typeface="+mn-lt"/>
                      </a:endParaRPr>
                    </a:p>
                    <a:p>
                      <a:pPr algn="r"/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2000" b="1" dirty="0" smtClean="0">
                          <a:latin typeface="+mn-lt"/>
                        </a:rPr>
                        <a:t>2.940.000,00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3.005.000,00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2000" b="1" dirty="0" smtClean="0">
                          <a:latin typeface="+mn-lt"/>
                        </a:rPr>
                        <a:t>3.073.000,00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0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915769" y="1133718"/>
            <a:ext cx="6840760" cy="52358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915769" y="1171589"/>
            <a:ext cx="674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196567" y="1714777"/>
            <a:ext cx="3770224" cy="3928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003074"/>
              </p:ext>
            </p:extLst>
          </p:nvPr>
        </p:nvGraphicFramePr>
        <p:xfrm>
          <a:off x="479376" y="2275185"/>
          <a:ext cx="11315997" cy="4053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0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13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2777"/>
                <a:gridCol w="1312777"/>
                <a:gridCol w="1312777"/>
              </a:tblGrid>
              <a:tr h="38629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9522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Gabinete da Sec. de Governo, Gestão e Planejamento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292.900,00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344.800,00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360.200,00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378.000,00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5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por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292.900,00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344.800,00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360.200,00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378.000,00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176178" y="63290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5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875976" y="1112939"/>
            <a:ext cx="6840760" cy="52358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969890" y="1143899"/>
            <a:ext cx="674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198279" y="1799176"/>
            <a:ext cx="3770224" cy="3928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77904"/>
              </p:ext>
            </p:extLst>
          </p:nvPr>
        </p:nvGraphicFramePr>
        <p:xfrm>
          <a:off x="479376" y="2348880"/>
          <a:ext cx="11315997" cy="3413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0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13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2777"/>
                <a:gridCol w="1312777"/>
                <a:gridCol w="1312777"/>
              </a:tblGrid>
              <a:tr h="38629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306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APRIMORAMENTO DE LIDERANÇAS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</a:t>
                      </a:r>
                      <a:r>
                        <a:rPr lang="pt-BR" sz="1500" b="0" dirty="0" smtClean="0">
                          <a:latin typeface="+mn-lt"/>
                        </a:rPr>
                        <a:t> </a:t>
                      </a:r>
                      <a:r>
                        <a:rPr lang="pt-BR" sz="1600" dirty="0" smtClean="0"/>
                        <a:t>Identificar o perfil dos servidores ocupantes de cargos de liderança, dentro da secretaria de governo, gestão e planejamento, bem como direcioná-los e capacitá-los acerca dos quesitos e características inerentes ao cargo ocupado.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Programa de Aprimoramento de Lideranças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30.500,00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24.444,00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30.500,00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33.500,00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5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por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24.444,00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30.500,00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33.500,00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3565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POR UNIDADE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323.400,00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369.244,00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390.700,00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411.500,00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176178" y="63290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7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7640" y="1236609"/>
            <a:ext cx="139304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983432" y="2235391"/>
            <a:ext cx="99371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Câmara Municipal de Alta Floresta</a:t>
            </a:r>
          </a:p>
          <a:p>
            <a:endParaRPr lang="pt-BR" sz="2600" dirty="0"/>
          </a:p>
          <a:p>
            <a:pPr algn="just"/>
            <a:r>
              <a:rPr lang="pt-BR" sz="3200" b="1" dirty="0"/>
              <a:t>Comissão de Fiscalização e Acompanhamento  da Execução Orçamentária</a:t>
            </a:r>
          </a:p>
          <a:p>
            <a:pPr algn="just"/>
            <a:endParaRPr lang="pt-BR" sz="3000" dirty="0"/>
          </a:p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Presidente: </a:t>
            </a:r>
            <a:r>
              <a:rPr lang="pt-BR" sz="2800" dirty="0" smtClean="0"/>
              <a:t>Marcos </a:t>
            </a:r>
            <a:r>
              <a:rPr lang="pt-BR" sz="2800" dirty="0"/>
              <a:t>Roberto </a:t>
            </a:r>
            <a:r>
              <a:rPr lang="pt-BR" sz="2800" dirty="0" err="1"/>
              <a:t>Menin</a:t>
            </a:r>
            <a:endParaRPr lang="pt-BR" sz="2800" dirty="0"/>
          </a:p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Vice-Presidente/Relator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pt-BR" sz="2800" b="1" dirty="0"/>
              <a:t> </a:t>
            </a:r>
            <a:r>
              <a:rPr lang="pt-BR" sz="2800" dirty="0" err="1" smtClean="0"/>
              <a:t>Darli</a:t>
            </a:r>
            <a:r>
              <a:rPr lang="pt-BR" sz="2800" dirty="0" smtClean="0"/>
              <a:t> Luciano da Silva</a:t>
            </a:r>
          </a:p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Membro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800" dirty="0" smtClean="0"/>
              <a:t>Francisco Ailton dos Santos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2855640" y="1342884"/>
            <a:ext cx="4896544" cy="705564"/>
            <a:chOff x="0" y="0"/>
            <a:chExt cx="4176464" cy="705564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0"/>
              <a:ext cx="4176464" cy="7055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34443" y="34443"/>
              <a:ext cx="4107578" cy="636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000" b="1" kern="1200" dirty="0" smtClean="0"/>
                <a:t>Município de Alta Floresta</a:t>
              </a:r>
              <a:endParaRPr lang="pt-BR" sz="3000" b="1" kern="1200" dirty="0"/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79" y="40776"/>
            <a:ext cx="1042720" cy="9961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021099" y="104098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071611" y="6065361"/>
            <a:ext cx="4302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/>
              </a:rPr>
              <a:t>www.altafloresta.mt.leg.br</a:t>
            </a:r>
            <a:endParaRPr lang="pt-BR" sz="2800" dirty="0">
              <a:solidFill>
                <a:schemeClr val="accent1">
                  <a:lumMod val="60000"/>
                  <a:lumOff val="40000"/>
                </a:schemeClr>
              </a:solidFill>
              <a:latin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087089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915769" y="1133718"/>
            <a:ext cx="6840760" cy="52358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915769" y="1171589"/>
            <a:ext cx="674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17208"/>
              </p:ext>
            </p:extLst>
          </p:nvPr>
        </p:nvGraphicFramePr>
        <p:xfrm>
          <a:off x="479376" y="2275185"/>
          <a:ext cx="11315997" cy="4053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0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13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2777"/>
                <a:gridCol w="1312777"/>
                <a:gridCol w="1312777"/>
              </a:tblGrid>
              <a:tr h="38629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9522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Superintendência de Governo, Gestão e Planejamento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592.800,00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652.540,00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703.500,00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752.000,00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5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por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592.800,00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652.540,00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703.500,00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752.000,00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176178" y="63290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935499" y="1725818"/>
            <a:ext cx="6830555" cy="403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Superintendência de Governo, Gestão e Planejamento 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8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902538" y="1171589"/>
            <a:ext cx="6840760" cy="52358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915769" y="1171589"/>
            <a:ext cx="674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06866"/>
              </p:ext>
            </p:extLst>
          </p:nvPr>
        </p:nvGraphicFramePr>
        <p:xfrm>
          <a:off x="479376" y="2420888"/>
          <a:ext cx="11138233" cy="3242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0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14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1430"/>
                <a:gridCol w="1281430"/>
                <a:gridCol w="1457643"/>
              </a:tblGrid>
              <a:tr h="38629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3719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INTEGRAÇÃO URBANA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</a:t>
                      </a:r>
                      <a:r>
                        <a:rPr lang="pt-BR" sz="1500" b="0" baseline="0" dirty="0" smtClean="0">
                          <a:latin typeface="+mn-lt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</a:rPr>
                        <a:t>Realizar estudos e levantamentos para monitorar e mapear alternativas na estruturação dos espaços urbanos, estruturando alternativas propositivas de cidade, gerando sistemas de integração urbana.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Atividade do programa integração urbana 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221.057,00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240.920,00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251.400,00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260.000,00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5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por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221.057,00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240.920,00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251.400,00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260.000,00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3565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DA UNIDADE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813.857,00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893.460,00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954.900,00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1.012.000,00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176178" y="63290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912743" y="1780614"/>
            <a:ext cx="6830555" cy="403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Superintendência de Governo, Gestão e Planejamento 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43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915769" y="1133718"/>
            <a:ext cx="6840760" cy="52358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915769" y="1171589"/>
            <a:ext cx="674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28577"/>
              </p:ext>
            </p:extLst>
          </p:nvPr>
        </p:nvGraphicFramePr>
        <p:xfrm>
          <a:off x="479376" y="2275185"/>
          <a:ext cx="11315997" cy="4053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0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13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2777"/>
                <a:gridCol w="1312777"/>
                <a:gridCol w="1312777"/>
              </a:tblGrid>
              <a:tr h="38629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9522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dirty="0" smtClean="0"/>
                        <a:t>Atividade administrativa da direção de comunicação social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796.000,00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827.436,00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889.200,00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890.000,00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5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por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796.000,00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827.436,00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889.200,00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890.000,00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176178" y="63290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3889054" y="1725818"/>
            <a:ext cx="4894190" cy="403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>
                <a:solidFill>
                  <a:srgbClr val="002060"/>
                </a:solidFill>
              </a:rPr>
              <a:t>Unidade 03 – Direção de Comunicação Social</a:t>
            </a:r>
            <a:endParaRPr lang="pt-BR" dirty="0">
              <a:solidFill>
                <a:srgbClr val="002060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68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029979"/>
            <a:ext cx="6840760" cy="49226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093570" y="1042157"/>
            <a:ext cx="689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31632" y="1570055"/>
            <a:ext cx="4981335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Direção de Comunicação Social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37017"/>
              </p:ext>
            </p:extLst>
          </p:nvPr>
        </p:nvGraphicFramePr>
        <p:xfrm>
          <a:off x="479376" y="2132776"/>
          <a:ext cx="11116009" cy="3779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077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8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6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6668"/>
                <a:gridCol w="1276668"/>
                <a:gridCol w="1449705"/>
              </a:tblGrid>
              <a:tr h="37499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7646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APRESENTAÇÃO DE INDICADORES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Demonstrar bimestralmente os indicadores de cada secretaria, sua evolução e seus desafios, ofertando maior assertividade e transparência acerca das atividades da Prefeitura Municipal de Alta Floresta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Realização da Reunião de Apresentação de Indicadores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77.000,00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90.000,00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101.000,00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120.000,00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57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por Programa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77.000,00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90.000,00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101.000,00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120.000,00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47257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873.000,00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917.436,00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990.200,00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1.010.000,00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59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356032" y="984132"/>
            <a:ext cx="7484384" cy="3566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527940" y="950289"/>
            <a:ext cx="70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35973" y="1360323"/>
            <a:ext cx="3384164" cy="3547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1700" b="1" dirty="0" smtClean="0">
                <a:solidFill>
                  <a:srgbClr val="002060"/>
                </a:solidFill>
              </a:rPr>
              <a:t>Unidade 04 – Direção Governo</a:t>
            </a:r>
            <a:endParaRPr lang="pt-BR" sz="1700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46017"/>
              </p:ext>
            </p:extLst>
          </p:nvPr>
        </p:nvGraphicFramePr>
        <p:xfrm>
          <a:off x="105003" y="1760867"/>
          <a:ext cx="11928647" cy="487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40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5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8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8270"/>
                <a:gridCol w="1278270"/>
                <a:gridCol w="1278270"/>
              </a:tblGrid>
              <a:tr h="38502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5966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da Direção de Governo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Manutenção do Cemitério Municipal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800" dirty="0" smtClean="0">
                        <a:latin typeface="+mn-lt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Manutenção do Procon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800" dirty="0" smtClean="0">
                        <a:latin typeface="+mn-lt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Manutenção dos Próprios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sz="800" dirty="0" smtClean="0">
                        <a:latin typeface="+mn-lt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Manutenção da Proteção e Defesa</a:t>
                      </a:r>
                      <a:r>
                        <a:rPr lang="pt-BR" sz="1600" baseline="0" dirty="0" smtClean="0">
                          <a:latin typeface="+mn-lt"/>
                        </a:rPr>
                        <a:t> Civil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sz="800" baseline="0" dirty="0" smtClean="0">
                        <a:latin typeface="+mn-lt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Manutenção da Rodoviária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sz="800" dirty="0" smtClean="0">
                        <a:latin typeface="+mn-lt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Manutenção do Tiro de Guerra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662.500,00</a:t>
                      </a: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370.000,00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1.036.000,00</a:t>
                      </a: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767.000,00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343.300,00</a:t>
                      </a: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686.000,00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400.000,00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1.096.000,00</a:t>
                      </a: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350.000,00</a:t>
                      </a: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125.000,00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858.500,00</a:t>
                      </a: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366.600,00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696.000,00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415.000,00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1.130.600,00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360.500,00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130.000,00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901.500,00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379.400,00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700.000,00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420.000,00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1.250.000,00</a:t>
                      </a: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380.000,00</a:t>
                      </a: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140.000,00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914.500,00</a:t>
                      </a: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388.000,00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4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por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3.629.400,00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3.882.100,00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4.013.000,00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4.192.500,00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  <a:tr h="3554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POR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3.629.400,00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3.882.100,00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4.013.000,00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4.192.500,00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831649" y="6562310"/>
            <a:ext cx="269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8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351584" y="1029978"/>
            <a:ext cx="7321390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256150" y="97424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51529" y="1477856"/>
            <a:ext cx="3340615" cy="377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1700" b="1" dirty="0" smtClean="0">
                <a:solidFill>
                  <a:srgbClr val="002060"/>
                </a:solidFill>
              </a:rPr>
              <a:t>Unidade 05 – Direção Gestão</a:t>
            </a:r>
            <a:endParaRPr lang="pt-BR" sz="1700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86056"/>
              </p:ext>
            </p:extLst>
          </p:nvPr>
        </p:nvGraphicFramePr>
        <p:xfrm>
          <a:off x="263352" y="1891072"/>
          <a:ext cx="11665297" cy="47939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19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9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9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8419"/>
                <a:gridCol w="1409146"/>
                <a:gridCol w="1409146"/>
              </a:tblGrid>
              <a:tr h="37681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7169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da Direção de Gestão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Manutenção do Departamento de Patrimônio, Controle e Gestão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sz="800" dirty="0" smtClean="0">
                        <a:latin typeface="+mn-lt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Manutenção do Departamento de Tecnologia da Informação (T.I)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sz="800" dirty="0" smtClean="0">
                        <a:latin typeface="+mn-lt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Manutenção do Departamento de Frotas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sz="800" dirty="0" smtClean="0">
                        <a:latin typeface="+mn-lt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Manutenção do</a:t>
                      </a:r>
                      <a:r>
                        <a:rPr lang="pt-BR" sz="1600" baseline="0" dirty="0" smtClean="0">
                          <a:latin typeface="+mn-lt"/>
                        </a:rPr>
                        <a:t> Departamento de RH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3.049.800,00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642.500,00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174.300,00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310.400,00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510.000,00</a:t>
                      </a: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3.031.200,00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717.500,00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181.500,00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335.000,00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545.000,00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3.110.000,00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747.500,00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181.500,00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350.700,00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580.000,00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3.120.000,00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765.000,00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181.500,00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370.000,00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600.000,00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8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i="0" dirty="0" smtClean="0">
                          <a:latin typeface="+mn-lt"/>
                        </a:rPr>
                        <a:t>4.687.000,00</a:t>
                      </a:r>
                      <a:endParaRPr lang="pt-BR" sz="1600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i="0" dirty="0" smtClean="0">
                          <a:latin typeface="+mn-lt"/>
                        </a:rPr>
                        <a:t>4.810.200,00</a:t>
                      </a:r>
                      <a:endParaRPr lang="pt-BR" sz="1600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 smtClean="0">
                          <a:latin typeface="+mn-lt"/>
                        </a:rPr>
                        <a:t>4.969.700,00</a:t>
                      </a:r>
                      <a:endParaRPr lang="pt-BR" sz="1600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i="0" dirty="0" smtClean="0">
                          <a:latin typeface="+mn-lt"/>
                        </a:rPr>
                        <a:t>5.036.500,00</a:t>
                      </a:r>
                      <a:endParaRPr lang="pt-BR" sz="1600" b="1" i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5025323" y="6632671"/>
            <a:ext cx="2141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1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675618" y="1087287"/>
            <a:ext cx="6768753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516145" y="1062598"/>
            <a:ext cx="708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569327" y="1546345"/>
            <a:ext cx="4182858" cy="3974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05 – Direção Gestão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57520"/>
              </p:ext>
            </p:extLst>
          </p:nvPr>
        </p:nvGraphicFramePr>
        <p:xfrm>
          <a:off x="191344" y="2058753"/>
          <a:ext cx="11609270" cy="37944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99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6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6986"/>
                <a:gridCol w="1262380"/>
                <a:gridCol w="1262380"/>
              </a:tblGrid>
              <a:tr h="37375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7531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JOVEM APRENDIZ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Ofertar benefícios tanto para a população de servidores da prefeitura municipal de Alta Floresta, que irá interagir, orientar, direcionar e contar com a mão de obra específica, quanto para a população de jovens munícipes, que se encontram em busca do primeiro emprego e da qualificação para tal ação.	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Jovem Aprendiz</a:t>
                      </a: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65.000,00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68.000,00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71.000,00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21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por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65.000,00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68.000,00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71.000,00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3946979" y="616530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67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1" y="1175183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071663" y="1143537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863752" y="1633290"/>
            <a:ext cx="4398881" cy="3687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05 – Direção Gestão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744245"/>
              </p:ext>
            </p:extLst>
          </p:nvPr>
        </p:nvGraphicFramePr>
        <p:xfrm>
          <a:off x="463272" y="2168003"/>
          <a:ext cx="11193446" cy="37204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/>
                <a:gridCol w="1368152"/>
                <a:gridCol w="1472366"/>
              </a:tblGrid>
              <a:tr h="37720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8455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PROCESSO SELETIVO - DIREÇÃO DE GESTÃO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Atender demanda por servidores das variadas secretarias, com a finalidade de sanar a necessidade de profissionais efetivos atuando na Prefeitura Municipal de Alta Floresta - PMAF.	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Realização de concurso e/ou teste seletivo público – Direção de Gestão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182.000,00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202.000,00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212.000,00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5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182.000,00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202.000,00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212.000,00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3846432" y="6093296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21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1" y="1175183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093570" y="1192127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151785" y="1697450"/>
            <a:ext cx="3600400" cy="3633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05 – Direção Gestão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02958"/>
              </p:ext>
            </p:extLst>
          </p:nvPr>
        </p:nvGraphicFramePr>
        <p:xfrm>
          <a:off x="407368" y="2221797"/>
          <a:ext cx="11008901" cy="37080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99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4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380"/>
                <a:gridCol w="1389380"/>
                <a:gridCol w="1389380"/>
              </a:tblGrid>
              <a:tr h="36329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8980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TECNOLOGIA DA INFORMAÇÃO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Promover implantação de processos informatizados, bem como a melhoria dos existentes. Ampliar, potencializar e melhorar o acesso à informação por meio da inclusão digital. Adquirir e modernizar o quadro geral de equipamentos de informática	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Atividades voltadas à tecnologia de informação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132.000,00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137.000,00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144.000,00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1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132.000,00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137.000,00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144.000,00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1" y="1175183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093570" y="1192127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07767" y="1669683"/>
            <a:ext cx="3456385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05 – Direção Gestão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205074"/>
              </p:ext>
            </p:extLst>
          </p:nvPr>
        </p:nvGraphicFramePr>
        <p:xfrm>
          <a:off x="335360" y="2234944"/>
          <a:ext cx="11059948" cy="39619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99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4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2380"/>
                <a:gridCol w="1262380"/>
                <a:gridCol w="1262380"/>
              </a:tblGrid>
              <a:tr h="37993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1048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SUSTENTABILIDADE E TECNOLOGIA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Implantar e promover o conceito de zero utilização de papel, realizando a digitalização de todo o acervo da prefeitura municipal. Além de trabalhar com a reorganização do acervo, busca-se interiorizar conceitos de sustentabilidade no corpo de servidores da Prefeitura Municipal de Alta Floresta - PMAF.	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Atividades voltadas à sustentabilidade e tecnologia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33.000,00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35.800,00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40.000,00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7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33.000,00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35.800,00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40.000,00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151784" y="6237312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1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31090343"/>
              </p:ext>
            </p:extLst>
          </p:nvPr>
        </p:nvGraphicFramePr>
        <p:xfrm>
          <a:off x="3966768" y="1088447"/>
          <a:ext cx="4791113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2782" y="2071312"/>
            <a:ext cx="6877193" cy="1139841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Constituição Federal  1988 – Art. </a:t>
            </a:r>
            <a:r>
              <a:rPr lang="pt-BR" sz="2400" dirty="0" smtClean="0">
                <a:solidFill>
                  <a:srgbClr val="002060"/>
                </a:solidFill>
              </a:rPr>
              <a:t>165 – Inciso I</a:t>
            </a:r>
            <a:endParaRPr lang="pt-BR" sz="2400" dirty="0">
              <a:solidFill>
                <a:srgbClr val="002060"/>
              </a:solidFill>
            </a:endParaRPr>
          </a:p>
          <a:p>
            <a:pPr>
              <a:buNone/>
            </a:pPr>
            <a:endParaRPr lang="pt-BR" sz="2400" dirty="0">
              <a:latin typeface="AvenirNext LT Pro Cn" panose="020B0506020202020204" pitchFamily="34" charset="0"/>
            </a:endParaRPr>
          </a:p>
        </p:txBody>
      </p:sp>
      <p:pic>
        <p:nvPicPr>
          <p:cNvPr id="2050" name="Picture 2" descr="C:\Users\Usuario\Desktop\DIONY\constituiça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3360" y="1744553"/>
            <a:ext cx="1214446" cy="141661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06735" y="3138506"/>
            <a:ext cx="13410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360595" y="3280742"/>
            <a:ext cx="6837664" cy="1445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</a:rPr>
              <a:t>LRF – Lei Complementar de Responsabilidade Fiscal nº 101/2000 – Art. 48.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sz="2400" dirty="0">
              <a:latin typeface="AvenirNext LT Pro Cn" panose="020B0506020202020204" pitchFamily="34" charset="0"/>
            </a:endParaRPr>
          </a:p>
        </p:txBody>
      </p:sp>
      <p:pic>
        <p:nvPicPr>
          <p:cNvPr id="2052" name="Picture 4" descr="C:\Users\Usuario\Downloads\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4191" y="4869160"/>
            <a:ext cx="1213615" cy="1716475"/>
          </a:xfrm>
          <a:prstGeom prst="rect">
            <a:avLst/>
          </a:prstGeom>
          <a:noFill/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352782" y="4869160"/>
            <a:ext cx="6845477" cy="11507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</a:rPr>
              <a:t>Lei Orgânica do Município (Consolidada em 2017) – Art. 59, § 1º, Inciso IX, § 2º, Alínea “a” e Art. 77, Inciso I, § 1º, § 9º, Inciso II</a:t>
            </a:r>
            <a:r>
              <a:rPr lang="pt-BR" sz="2400" dirty="0"/>
              <a:t>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422111" y="6174805"/>
            <a:ext cx="4302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/>
              </a:rPr>
              <a:t>www.altafloresta.mt.leg.br</a:t>
            </a:r>
          </a:p>
        </p:txBody>
      </p:sp>
    </p:spTree>
    <p:extLst>
      <p:ext uri="{BB962C8B-B14F-4D97-AF65-F5344CB8AC3E}">
        <p14:creationId xmlns:p14="http://schemas.microsoft.com/office/powerpoint/2010/main" val="876315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79676" y="1181924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093570" y="1194103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403812" y="1710932"/>
            <a:ext cx="3384376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05 – Direção Gestão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58256"/>
              </p:ext>
            </p:extLst>
          </p:nvPr>
        </p:nvGraphicFramePr>
        <p:xfrm>
          <a:off x="277252" y="2318322"/>
          <a:ext cx="11637496" cy="37037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99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2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380"/>
                <a:gridCol w="1389380"/>
                <a:gridCol w="1389380"/>
              </a:tblGrid>
              <a:tr h="35583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5552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PROGRAMA DE APRIMORAMENTO E CAPACITAÇÃO – PAC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Proporcionar melhoria constante aos servidores, com a finalidade de aperfeiçoar o tempo e a qualidade da resposta ofertada ao contribuinte, gerando maior eficiência nos serviços disponibilizados para a sociedade.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Instituição e manutenção do Programa de Aprimoramento e Capacitação - PAC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166.400,00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175.700,00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182.000,00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195.000,00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83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166.400,00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175.700,00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182.000,00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195.000,00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63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1" y="1175183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093570" y="1192127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07767" y="1628838"/>
            <a:ext cx="3672409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05 – Direção Gestão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24470"/>
              </p:ext>
            </p:extLst>
          </p:nvPr>
        </p:nvGraphicFramePr>
        <p:xfrm>
          <a:off x="76472" y="2204864"/>
          <a:ext cx="12023260" cy="35967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99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2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7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7643"/>
                <a:gridCol w="1457643"/>
                <a:gridCol w="1457643"/>
              </a:tblGrid>
              <a:tr h="36318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3857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YVYRA - TAMBORES DA FLORESTA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Utilizar as ferramentas teatrais e da percussão para ofertar aos servidores públicos municipais a possibilidade de realizar uma atividade física, bem como aliviar os efeitos do stress e das tensões do cotidiano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Instituição e manutenção do Programa YVYRA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17.200,00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20.140,00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25.360,00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32.500,00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r>
                        <a:rPr lang="pt-BR" sz="2000" b="1" baseline="0" dirty="0" smtClean="0">
                          <a:latin typeface="+mn-lt"/>
                        </a:rPr>
                        <a:t>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17.200,00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i="0" dirty="0" smtClean="0">
                          <a:latin typeface="+mn-lt"/>
                        </a:rPr>
                        <a:t>20.140,00</a:t>
                      </a:r>
                      <a:endParaRPr lang="pt-BR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i="0" dirty="0" smtClean="0">
                          <a:latin typeface="+mn-lt"/>
                        </a:rPr>
                        <a:t>25.360,00</a:t>
                      </a:r>
                      <a:endParaRPr lang="pt-BR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i="0" dirty="0" smtClean="0">
                          <a:latin typeface="+mn-lt"/>
                        </a:rPr>
                        <a:t>32.500,00</a:t>
                      </a:r>
                      <a:endParaRPr lang="pt-BR" b="1" i="0" dirty="0">
                        <a:latin typeface="+mn-lt"/>
                      </a:endParaRPr>
                    </a:p>
                  </a:txBody>
                  <a:tcPr/>
                </a:tc>
              </a:tr>
              <a:tr h="4572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DA UNIDADE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5.239.600,00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i="0" dirty="0" smtClean="0">
                          <a:latin typeface="+mn-lt"/>
                        </a:rPr>
                        <a:t>5.418.040,00</a:t>
                      </a:r>
                      <a:endParaRPr lang="pt-BR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i="0" dirty="0" smtClean="0">
                          <a:latin typeface="+mn-lt"/>
                        </a:rPr>
                        <a:t>5.619.860,00</a:t>
                      </a:r>
                      <a:endParaRPr lang="pt-BR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i="0" dirty="0" smtClean="0">
                          <a:latin typeface="+mn-lt"/>
                        </a:rPr>
                        <a:t>5.731.000,00</a:t>
                      </a:r>
                      <a:endParaRPr lang="pt-BR" b="1" i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088691" y="6093296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08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1" y="1106053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107668" y="110163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71763" y="1523877"/>
            <a:ext cx="4248474" cy="3984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06 – Direção de Planejamento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01208"/>
              </p:ext>
            </p:extLst>
          </p:nvPr>
        </p:nvGraphicFramePr>
        <p:xfrm>
          <a:off x="407368" y="1993291"/>
          <a:ext cx="11133440" cy="438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380"/>
                <a:gridCol w="1389380"/>
                <a:gridCol w="1389380"/>
              </a:tblGrid>
              <a:tr h="37104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3958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dministrativa da Direção de Planejamento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331.800,00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349.500,00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372.000,00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395.000,00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7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dirty="0" smtClean="0">
                          <a:latin typeface="+mn-lt"/>
                        </a:rPr>
                        <a:t>Total</a:t>
                      </a:r>
                      <a:r>
                        <a:rPr lang="pt-BR" sz="1800" b="1" i="0" baseline="0" dirty="0" smtClean="0">
                          <a:latin typeface="+mn-lt"/>
                        </a:rPr>
                        <a:t> do Programa</a:t>
                      </a:r>
                      <a:endParaRPr lang="pt-BR" sz="1800" b="1" i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331.800,00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349.500,00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372.000,00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395.000,00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3137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dirty="0" smtClean="0">
                          <a:latin typeface="+mn-lt"/>
                        </a:rPr>
                        <a:t>TOTAL DA UNIDADE</a:t>
                      </a:r>
                      <a:endParaRPr lang="pt-BR" sz="1800" b="1" i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331.800,00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349.500,00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372.000,00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395.000,00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223792" y="6453336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11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880422" y="1031396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736406" y="100346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77092" y="1480139"/>
            <a:ext cx="3456384" cy="2926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07 – Direção de Cidade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02995"/>
              </p:ext>
            </p:extLst>
          </p:nvPr>
        </p:nvGraphicFramePr>
        <p:xfrm>
          <a:off x="263352" y="1865793"/>
          <a:ext cx="10983396" cy="41167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705"/>
                <a:gridCol w="1449705"/>
                <a:gridCol w="1449705"/>
              </a:tblGrid>
              <a:tr h="38143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199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dministrativa da Direção de Cidade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2.335.000,00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2.437.920,00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2.545.440,00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2.565.780,00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1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do Programa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2.335.000,00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2.437.920,00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2.545.440,00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2.565.780,00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6600056" y="7101408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977092" y="6393797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21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1" y="1175183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093570" y="1192127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07768" y="1694687"/>
            <a:ext cx="3744417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07 – Direção de Cidade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839899"/>
              </p:ext>
            </p:extLst>
          </p:nvPr>
        </p:nvGraphicFramePr>
        <p:xfrm>
          <a:off x="263352" y="2276875"/>
          <a:ext cx="10987940" cy="4038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2380"/>
                <a:gridCol w="1262380"/>
                <a:gridCol w="1262380"/>
              </a:tblGrid>
              <a:tr h="37922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5424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CONVÊNIOS E PARCERIAS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Celebrar convênios e parcerias com instituições federais, estaduais e municipais, visando a transferência de recursos financeiros, tecnológicos e serviços a serem utilizados na execução de uma cooperação mútua e realização de interesses em comum entre os partícipes.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Convênios e parcerias com Instituições Federais, Estaduais e Municipais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7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583832" y="63347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0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1" y="1032586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071663" y="1038675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430694" y="1500002"/>
            <a:ext cx="3534783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07 – Direção de Cidade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77602"/>
              </p:ext>
            </p:extLst>
          </p:nvPr>
        </p:nvGraphicFramePr>
        <p:xfrm>
          <a:off x="335360" y="2060849"/>
          <a:ext cx="11368940" cy="40967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380"/>
                <a:gridCol w="1389380"/>
                <a:gridCol w="1389380"/>
              </a:tblGrid>
              <a:tr h="37329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5044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EXECUÇÃO DE INFRAESTRUTURA URBANA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inovadoras, tecnológicas e sustentáveis para a gestão municipal, reorganizando os serviços públicos e o uso dos recursos orçamentários, promovendo uma administração com meios eficientes para a realização de suas atividades, bem como elaborar e coordenar com o chefe do executivo as políticas públicas dos setores administrativos.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de calçadas (acessibilidade) - m² - metro quadrado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350.000,00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400.000,00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450.000,00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500.000,00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0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400.000,00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450.000,00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500.000,00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511824" y="6237312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31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998600" y="1089539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822831" y="107791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07767" y="1543856"/>
            <a:ext cx="3606791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07 – Direção de Cidade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51422"/>
              </p:ext>
            </p:extLst>
          </p:nvPr>
        </p:nvGraphicFramePr>
        <p:xfrm>
          <a:off x="335360" y="2143227"/>
          <a:ext cx="11421472" cy="37729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380"/>
                <a:gridCol w="1389380"/>
                <a:gridCol w="1389380"/>
              </a:tblGrid>
              <a:tr h="38014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9493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JARDINAGEM E PAISAGISMO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Melhorar o aspecto visual de nossa cidade, valorizando os lugares de lazer, como também as vias de mobilização. E também incentivar o comércio e a população como um todo a deixar o seu espaço comercial e residencial com um melhor aspecto, entre outros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Conservação e manutenção de Jardinagem e paisagismo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280.000,00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300.000,00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320.000,00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0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do Programa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280.000,00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300.000,00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320.000,00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32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1" y="1175183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093570" y="1192127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03: Sec. de Governo, Gestão e  Planejamento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569328" y="1669683"/>
            <a:ext cx="4981335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07 – Direção de Cidade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33354"/>
              </p:ext>
            </p:extLst>
          </p:nvPr>
        </p:nvGraphicFramePr>
        <p:xfrm>
          <a:off x="263352" y="2289238"/>
          <a:ext cx="11806738" cy="34742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35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6880"/>
                <a:gridCol w="1706880"/>
                <a:gridCol w="1706880"/>
              </a:tblGrid>
              <a:tr h="36467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1419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CASA DOS CONSELHOS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Construir a casa dos conselhos que será destinada ao acolhimento, apoio e suporte dos conselhos das secretarias de educação, de saúde, de assistência social e cidadania, etc.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da Casa dos Conselhos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0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r>
                        <a:rPr lang="pt-BR" sz="2000" b="1" baseline="0" dirty="0" smtClean="0">
                          <a:latin typeface="+mn-lt"/>
                        </a:rPr>
                        <a:t>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</a:p>
                  </a:txBody>
                  <a:tcPr/>
                </a:tc>
              </a:tr>
              <a:tr h="3957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3.055.000,00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3.242.920,00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3.425.440,00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3.520.780,00</a:t>
                      </a:r>
                      <a:endParaRPr lang="pt-BR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2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775520" y="1700808"/>
            <a:ext cx="9433047" cy="55844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539768" y="1716925"/>
            <a:ext cx="7841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Órgão </a:t>
            </a:r>
            <a:r>
              <a:rPr lang="pt-BR" sz="2800" b="1" dirty="0" smtClean="0">
                <a:solidFill>
                  <a:schemeClr val="bg1"/>
                </a:solidFill>
              </a:rPr>
              <a:t>03</a:t>
            </a:r>
            <a:r>
              <a:rPr lang="pt-BR" sz="2800" b="1" dirty="0">
                <a:solidFill>
                  <a:schemeClr val="bg1"/>
                </a:solidFill>
              </a:rPr>
              <a:t>: </a:t>
            </a:r>
            <a:r>
              <a:rPr lang="pt-BR" sz="2800" b="1" dirty="0" smtClean="0">
                <a:solidFill>
                  <a:schemeClr val="bg1"/>
                </a:solidFill>
              </a:rPr>
              <a:t>Sec</a:t>
            </a:r>
            <a:r>
              <a:rPr lang="pt-BR" sz="2800" b="1" dirty="0">
                <a:solidFill>
                  <a:schemeClr val="bg1"/>
                </a:solidFill>
              </a:rPr>
              <a:t>. de Governo, Gestão e  Planejamento</a:t>
            </a:r>
          </a:p>
          <a:p>
            <a:pPr algn="ctr"/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244192"/>
              </p:ext>
            </p:extLst>
          </p:nvPr>
        </p:nvGraphicFramePr>
        <p:xfrm>
          <a:off x="1343472" y="2671032"/>
          <a:ext cx="10081117" cy="140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98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82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1013"/>
                <a:gridCol w="1891013"/>
                <a:gridCol w="1891013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20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</a:t>
                      </a:r>
                      <a:r>
                        <a:rPr lang="pt-BR" sz="2000" b="1" dirty="0" smtClean="0">
                          <a:latin typeface="+mn-lt"/>
                        </a:rPr>
                        <a:t>DO </a:t>
                      </a:r>
                      <a:r>
                        <a:rPr lang="pt-BR" sz="2000" b="1" dirty="0" smtClean="0">
                          <a:latin typeface="+mn-lt"/>
                        </a:rPr>
                        <a:t>ORGÃO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14.266.057,00</a:t>
                      </a:r>
                      <a:endParaRPr lang="pt-BR" sz="20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2000" b="1" dirty="0" smtClean="0">
                          <a:latin typeface="+mn-lt"/>
                        </a:rPr>
                        <a:t>15.072.700,00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15.766.100,00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2000" b="1" dirty="0" smtClean="0">
                          <a:latin typeface="+mn-lt"/>
                        </a:rPr>
                        <a:t>16.272.780,00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5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19736" y="1065205"/>
            <a:ext cx="4896544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558381" y="1065205"/>
            <a:ext cx="5162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04: </a:t>
            </a:r>
            <a:r>
              <a:rPr lang="pt-BR" sz="2200" b="1" dirty="0">
                <a:solidFill>
                  <a:schemeClr val="bg1"/>
                </a:solidFill>
              </a:rPr>
              <a:t>Sec. de </a:t>
            </a:r>
            <a:r>
              <a:rPr lang="pt-BR" sz="2200" b="1" dirty="0" smtClean="0">
                <a:solidFill>
                  <a:schemeClr val="bg1"/>
                </a:solidFill>
              </a:rPr>
              <a:t>Fazenda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136112" y="1556792"/>
            <a:ext cx="3819736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17140"/>
              </p:ext>
            </p:extLst>
          </p:nvPr>
        </p:nvGraphicFramePr>
        <p:xfrm>
          <a:off x="191344" y="2148674"/>
          <a:ext cx="11809312" cy="40886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02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5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1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3000"/>
                <a:gridCol w="1593000"/>
                <a:gridCol w="1593000"/>
              </a:tblGrid>
              <a:tr h="37938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596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Gabinete da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Secretaria de Fazenda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1.492.000,00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2.065.000,00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2.106.000,00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2.315.000,00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0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do Programa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1.492.000,00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2.065.000,00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2.106.000,00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2.315.000,00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390251" y="63347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45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40681583"/>
              </p:ext>
            </p:extLst>
          </p:nvPr>
        </p:nvGraphicFramePr>
        <p:xfrm>
          <a:off x="3837607" y="1134034"/>
          <a:ext cx="4757927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99273" y="2183590"/>
            <a:ext cx="6845477" cy="1139841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Constituição Federal  1988 – Art. 165 – Inciso II.</a:t>
            </a:r>
          </a:p>
          <a:p>
            <a:pPr>
              <a:buNone/>
            </a:pPr>
            <a:endParaRPr lang="pt-BR" sz="2400" dirty="0">
              <a:latin typeface="AvenirNext LT Pro Cn" panose="020B0506020202020204" pitchFamily="34" charset="0"/>
            </a:endParaRPr>
          </a:p>
        </p:txBody>
      </p:sp>
      <p:pic>
        <p:nvPicPr>
          <p:cNvPr id="2050" name="Picture 2" descr="C:\Users\Usuario\Desktop\DIONY\constituiça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4579" y="1816652"/>
            <a:ext cx="1214446" cy="141661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1267" y="3258843"/>
            <a:ext cx="13410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099273" y="3438347"/>
            <a:ext cx="7090320" cy="1445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</a:rPr>
              <a:t>LRF – Lei Complementar de Responsabilidade Fiscal nº 101/2000 – Art. </a:t>
            </a:r>
            <a:r>
              <a:rPr lang="pt-BR" sz="2400" dirty="0" smtClean="0">
                <a:solidFill>
                  <a:srgbClr val="002060"/>
                </a:solidFill>
              </a:rPr>
              <a:t>4º e 48.</a:t>
            </a:r>
            <a:endParaRPr lang="pt-BR" sz="2400" dirty="0">
              <a:latin typeface="AvenirNext LT Pro Cn" panose="020B0506020202020204" pitchFamily="34" charset="0"/>
            </a:endParaRPr>
          </a:p>
        </p:txBody>
      </p:sp>
      <p:pic>
        <p:nvPicPr>
          <p:cNvPr id="9" name="Picture 4" descr="C:\Users\Usuario\Downloads\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1267" y="4802494"/>
            <a:ext cx="1213615" cy="1716475"/>
          </a:xfrm>
          <a:prstGeom prst="rect">
            <a:avLst/>
          </a:prstGeom>
          <a:noFill/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113447" y="4882881"/>
            <a:ext cx="7056784" cy="1121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Lei Orgânica do Município (Consolidada em 2017)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– Art. </a:t>
            </a:r>
            <a:r>
              <a:rPr lang="pt-BR" sz="2400" dirty="0" smtClean="0">
                <a:solidFill>
                  <a:srgbClr val="002060"/>
                </a:solidFill>
              </a:rPr>
              <a:t>59 - Inciso </a:t>
            </a:r>
            <a:r>
              <a:rPr lang="pt-BR" sz="2400" dirty="0">
                <a:solidFill>
                  <a:srgbClr val="002060"/>
                </a:solidFill>
              </a:rPr>
              <a:t>IX, § 2º, Alínea “b” e Art. 77, Inciso II, § 2º e § 9º, Inciso </a:t>
            </a:r>
            <a:r>
              <a:rPr lang="pt-BR" sz="2400" dirty="0" smtClean="0">
                <a:solidFill>
                  <a:srgbClr val="002060"/>
                </a:solidFill>
              </a:rPr>
              <a:t>II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4422111" y="6174805"/>
            <a:ext cx="4302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/>
              </a:rPr>
              <a:t>www.altafloresta.mt.leg.br</a:t>
            </a:r>
          </a:p>
        </p:txBody>
      </p:sp>
    </p:spTree>
    <p:extLst>
      <p:ext uri="{BB962C8B-B14F-4D97-AF65-F5344CB8AC3E}">
        <p14:creationId xmlns:p14="http://schemas.microsoft.com/office/powerpoint/2010/main" val="2511259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19736" y="1065205"/>
            <a:ext cx="4896544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558381" y="1065205"/>
            <a:ext cx="5162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04: </a:t>
            </a:r>
            <a:r>
              <a:rPr lang="pt-BR" sz="2200" b="1" dirty="0">
                <a:solidFill>
                  <a:schemeClr val="bg1"/>
                </a:solidFill>
              </a:rPr>
              <a:t>Sec. de </a:t>
            </a:r>
            <a:r>
              <a:rPr lang="pt-BR" sz="2200" b="1" dirty="0" smtClean="0">
                <a:solidFill>
                  <a:schemeClr val="bg1"/>
                </a:solidFill>
              </a:rPr>
              <a:t>Fazenda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136112" y="1556792"/>
            <a:ext cx="3819736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65852"/>
              </p:ext>
            </p:extLst>
          </p:nvPr>
        </p:nvGraphicFramePr>
        <p:xfrm>
          <a:off x="191344" y="2148674"/>
          <a:ext cx="11809312" cy="27914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02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5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1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3000"/>
                <a:gridCol w="1593000"/>
                <a:gridCol w="1593000"/>
              </a:tblGrid>
              <a:tr h="37938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420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GESTÃO DE BENEFÍCIOS PREVIDENCIÁRIOS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/>
                        <a:t>Subsidiar a gestão de benefícios previdenciários por meio de repasses financeiros como aporte para amortização de déficit previdenciário.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dirty="0" smtClean="0"/>
                        <a:t>Aporte para amortização de déficit previdenciário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3.588.500,00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4.501.100,00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5.718.080,00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6.766.645,00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0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do Programa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3.588.500,00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4.501.100,00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5.718.080,00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6.766.645,00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390251" y="63347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41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47728" y="1065055"/>
            <a:ext cx="4536504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143672" y="1064139"/>
            <a:ext cx="5162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04: </a:t>
            </a:r>
            <a:r>
              <a:rPr lang="pt-BR" sz="2200" b="1" dirty="0">
                <a:solidFill>
                  <a:schemeClr val="bg1"/>
                </a:solidFill>
              </a:rPr>
              <a:t>Sec. de </a:t>
            </a:r>
            <a:r>
              <a:rPr lang="pt-BR" sz="2200" b="1" dirty="0" smtClean="0">
                <a:solidFill>
                  <a:schemeClr val="bg1"/>
                </a:solidFill>
              </a:rPr>
              <a:t>Fazenda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06112" y="1631588"/>
            <a:ext cx="3819736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36345"/>
              </p:ext>
            </p:extLst>
          </p:nvPr>
        </p:nvGraphicFramePr>
        <p:xfrm>
          <a:off x="335360" y="2325856"/>
          <a:ext cx="11517937" cy="2773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9880"/>
                <a:gridCol w="1579880"/>
                <a:gridCol w="1579880"/>
              </a:tblGrid>
              <a:tr h="3534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PASEP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Pagamento de encargos públicos municipais. Contribuir para a formação do patrimônio do serviço público.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Contribuição ao PASEP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1.431.705,00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1.500.507,00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1.602.084,00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1.615.660,00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34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1.431.705,00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1.500.507,00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1.602.084,00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1.615.660,00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152705" y="6093296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8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863752" y="1065205"/>
            <a:ext cx="4536504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459575" y="1071294"/>
            <a:ext cx="5162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04: </a:t>
            </a:r>
            <a:r>
              <a:rPr lang="pt-BR" sz="2200" b="1" dirty="0">
                <a:solidFill>
                  <a:schemeClr val="bg1"/>
                </a:solidFill>
              </a:rPr>
              <a:t>Sec. de </a:t>
            </a:r>
            <a:r>
              <a:rPr lang="pt-BR" sz="2200" b="1" dirty="0" smtClean="0">
                <a:solidFill>
                  <a:schemeClr val="bg1"/>
                </a:solidFill>
              </a:rPr>
              <a:t>Fazenda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131042" y="1562675"/>
            <a:ext cx="3819736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41155"/>
              </p:ext>
            </p:extLst>
          </p:nvPr>
        </p:nvGraphicFramePr>
        <p:xfrm>
          <a:off x="317945" y="2212683"/>
          <a:ext cx="11595154" cy="3657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9880"/>
                <a:gridCol w="1579880"/>
                <a:gridCol w="1579880"/>
              </a:tblGrid>
              <a:tr h="36256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2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SERVIÇO DA DÍVIDA INTERNA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Saldar com as obrigações assumidas com a dívida interna do município, relativamente a amortização do principal e dos juros incindíveis nos contratos já firmados e a firmar.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Amortização principal e juros da dívida</a:t>
                      </a:r>
                    </a:p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algn="l" fontAlgn="b">
                        <a:buFont typeface="Wingdings" panose="05000000000000000000" pitchFamily="2" charset="2"/>
                        <a:buChar char="ü"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Precatórios Art. 100 CF e alterações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2.352.000,00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1.400.000,00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2.300.000,00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1.480.000,00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2.350.000,00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1.600.000,00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2.375.000,00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1.685.000,00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924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3.752.000,00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3.780.000,00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3.950.000,00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4.060.000,00</a:t>
                      </a:r>
                      <a:endParaRPr lang="pt-B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42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935760" y="1065205"/>
            <a:ext cx="4248472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431704" y="1077384"/>
            <a:ext cx="5400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04: </a:t>
            </a:r>
            <a:r>
              <a:rPr lang="pt-BR" sz="2200" b="1" dirty="0">
                <a:solidFill>
                  <a:schemeClr val="bg1"/>
                </a:solidFill>
              </a:rPr>
              <a:t>Sec. de </a:t>
            </a:r>
            <a:r>
              <a:rPr lang="pt-BR" sz="2200" b="1" dirty="0" smtClean="0">
                <a:solidFill>
                  <a:schemeClr val="bg1"/>
                </a:solidFill>
              </a:rPr>
              <a:t>Fazenda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131042" y="1592410"/>
            <a:ext cx="3819736" cy="428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00443"/>
              </p:ext>
            </p:extLst>
          </p:nvPr>
        </p:nvGraphicFramePr>
        <p:xfrm>
          <a:off x="424269" y="2175535"/>
          <a:ext cx="11233281" cy="37671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42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8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5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5593"/>
                <a:gridCol w="1565593"/>
                <a:gridCol w="1565593"/>
              </a:tblGrid>
              <a:tr h="35904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9982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RESERVA DE CONTINGÊNCIA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Dotação global não especificamente destinada a determinado órgão, unidade orçamentaria, programa ou categoria econômica, cujos recursos serão utilizados para abertura de créditos adicionais.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Reserva de Contingência</a:t>
                      </a: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718.852,00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725.583,00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750.702,00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775.882,00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27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r>
                        <a:rPr lang="pt-BR" sz="2000" b="1" baseline="0" dirty="0" smtClean="0">
                          <a:latin typeface="+mn-lt"/>
                        </a:rPr>
                        <a:t>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718.852,00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725.583,00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750.702,00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775.882,00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40527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DA UNIDADE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10.983.057,00</a:t>
                      </a:r>
                      <a:endParaRPr lang="pt-BR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12.572.190,00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14.126.866,00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15.533.127,00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131042" y="6314167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3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575720" y="1065205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910709" y="1058338"/>
            <a:ext cx="5162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04: </a:t>
            </a:r>
            <a:r>
              <a:rPr lang="pt-BR" sz="2200" b="1" dirty="0">
                <a:solidFill>
                  <a:schemeClr val="bg1"/>
                </a:solidFill>
              </a:rPr>
              <a:t>Sec. de </a:t>
            </a:r>
            <a:r>
              <a:rPr lang="pt-BR" sz="2200" b="1" dirty="0" smtClean="0">
                <a:solidFill>
                  <a:schemeClr val="bg1"/>
                </a:solidFill>
              </a:rPr>
              <a:t>Fazenda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575720" y="1538384"/>
            <a:ext cx="5832648" cy="4427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Arrecadação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88555"/>
              </p:ext>
            </p:extLst>
          </p:nvPr>
        </p:nvGraphicFramePr>
        <p:xfrm>
          <a:off x="335360" y="2060849"/>
          <a:ext cx="11598453" cy="4246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74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8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6380"/>
                <a:gridCol w="1579880"/>
                <a:gridCol w="1579880"/>
              </a:tblGrid>
              <a:tr h="37867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411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GESTÃO ADMINISTRATIVA DA DIREÇÃO DE ARRECADAÇÃO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/>
                        <a:t>Implantar ações que gerem aumento de receita do município para promover o equilíbrio das finanças públicas, bem como elaborar e coordenar com o chefe do executivo as políticas públicas de gestão dos setores de arrecadação e garanta a sociedade um serviço de qualidade.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da Direção de Arrecadação</a:t>
                      </a: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1.697.000,00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1.757.000,00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1.834.000,00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1.905.000,00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4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1.697.000,00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1.757.000,00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1.834.000,00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1.905.000,00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  <a:tr h="4924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1.697.000,00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1.757.000,00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1.834.000,00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1.905.000,00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379029" y="63347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95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065205"/>
            <a:ext cx="583264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514665" y="1065205"/>
            <a:ext cx="5162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04: </a:t>
            </a:r>
            <a:r>
              <a:rPr lang="pt-BR" sz="2200" b="1" dirty="0">
                <a:solidFill>
                  <a:schemeClr val="bg1"/>
                </a:solidFill>
              </a:rPr>
              <a:t>Sec. de </a:t>
            </a:r>
            <a:r>
              <a:rPr lang="pt-BR" sz="2200" b="1" dirty="0" smtClean="0">
                <a:solidFill>
                  <a:schemeClr val="bg1"/>
                </a:solidFill>
              </a:rPr>
              <a:t>Fazenda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43672" y="1540872"/>
            <a:ext cx="5832648" cy="449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Direção de Licitação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531534"/>
              </p:ext>
            </p:extLst>
          </p:nvPr>
        </p:nvGraphicFramePr>
        <p:xfrm>
          <a:off x="377502" y="2096757"/>
          <a:ext cx="11379330" cy="43890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8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380"/>
                <a:gridCol w="1389380"/>
                <a:gridCol w="1389380"/>
              </a:tblGrid>
              <a:tr h="37586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7966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GESTÃO ADMINISTRATIVA DA DIREÇÃO DE LICITAÇÃO 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>
                          <a:latin typeface="+mn-lt"/>
                        </a:rPr>
                        <a:t>Prospectar e implantar práticas legais de aquisição e contratações pública, garantindo o cumprimento dos princípios da isonomia, eficiência e transparência, aplicando de forma eficaz os recursos orçamentários com a seleção da proposta mais vantajosa para a promoção do desenvolvimento moral administrativo e a impessoalidade.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da Direção de Licitação</a:t>
                      </a: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681.000,00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726.000,00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772.000,00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815.000,00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69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681.000,00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726.000,00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772.000,00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815.000,00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42669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681.000,00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726.000,00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772.000,00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815.000,00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376514" y="6411771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22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855640" y="1065205"/>
            <a:ext cx="655272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515618" y="1077384"/>
            <a:ext cx="5162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04: </a:t>
            </a:r>
            <a:r>
              <a:rPr lang="pt-BR" sz="2200" b="1" dirty="0">
                <a:solidFill>
                  <a:schemeClr val="bg1"/>
                </a:solidFill>
              </a:rPr>
              <a:t>Sec. de </a:t>
            </a:r>
            <a:r>
              <a:rPr lang="pt-BR" sz="2200" b="1" dirty="0" smtClean="0">
                <a:solidFill>
                  <a:schemeClr val="bg1"/>
                </a:solidFill>
              </a:rPr>
              <a:t>Fazenda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855640" y="1533982"/>
            <a:ext cx="6552728" cy="4124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04 – Direção de Contabilidade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75546"/>
              </p:ext>
            </p:extLst>
          </p:nvPr>
        </p:nvGraphicFramePr>
        <p:xfrm>
          <a:off x="494229" y="2057752"/>
          <a:ext cx="11205448" cy="42882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34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6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9380"/>
                <a:gridCol w="1389380"/>
                <a:gridCol w="1389380"/>
              </a:tblGrid>
              <a:tr h="38315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98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GESTÃO ADMINISTRATIVA DA DIREÇÃO DE CONTABILIDADE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/>
                        <a:t>Gerenciar o orçamento publico, promovendo os seus respectivos registro contábeis, com informações atualizadas para subsidiar o chefe do executivo na tomada de decisão das execução de políticas publicas, garantindo acesso dessa informações aos órgão de controle e fiscalização interno e externo para o cumprimento da legislação.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da Direção de Contabilidade</a:t>
                      </a: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878.000,00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902.000,00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930.000,00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945.000,00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211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878.000,00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902.000,00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930.000,00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945.000,00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498211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878.000,00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902.000,00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930.000,00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945.000,00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460554" y="6343017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62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071664" y="1495777"/>
            <a:ext cx="6192688" cy="41228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612077" y="1477179"/>
            <a:ext cx="5162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04: </a:t>
            </a:r>
            <a:r>
              <a:rPr lang="pt-BR" sz="2200" b="1" dirty="0">
                <a:solidFill>
                  <a:schemeClr val="bg1"/>
                </a:solidFill>
              </a:rPr>
              <a:t>Sec. de </a:t>
            </a:r>
            <a:r>
              <a:rPr lang="pt-BR" sz="2200" b="1" dirty="0" smtClean="0">
                <a:solidFill>
                  <a:schemeClr val="bg1"/>
                </a:solidFill>
              </a:rPr>
              <a:t>Fazenda</a:t>
            </a:r>
            <a:endParaRPr lang="pt-BR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05599"/>
              </p:ext>
            </p:extLst>
          </p:nvPr>
        </p:nvGraphicFramePr>
        <p:xfrm>
          <a:off x="623392" y="2636912"/>
          <a:ext cx="11044390" cy="140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34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75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517"/>
                <a:gridCol w="1727517"/>
                <a:gridCol w="1727517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TOTAL GERAL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8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r>
                        <a:rPr lang="pt-BR" sz="2000" b="1" baseline="0" dirty="0" smtClean="0">
                          <a:latin typeface="+mn-lt"/>
                        </a:rPr>
                        <a:t> GERAL DO ÓRGÃO</a:t>
                      </a:r>
                      <a:endParaRPr lang="pt-BR" sz="2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14.239.057,00</a:t>
                      </a:r>
                    </a:p>
                    <a:p>
                      <a:pPr algn="r"/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2000" b="1" dirty="0" smtClean="0">
                          <a:latin typeface="+mn-lt"/>
                        </a:rPr>
                        <a:t>15.957.190,00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17.662.866,00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2000" b="1" dirty="0" smtClean="0">
                          <a:latin typeface="+mn-lt"/>
                        </a:rPr>
                        <a:t>19.198.127,00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20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367338" y="1092964"/>
            <a:ext cx="5248942" cy="40011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719736" y="1092964"/>
            <a:ext cx="4809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</a:t>
            </a:r>
            <a:r>
              <a:rPr lang="pt-BR" sz="2000" b="1" dirty="0" smtClean="0">
                <a:solidFill>
                  <a:schemeClr val="bg1"/>
                </a:solidFill>
              </a:rPr>
              <a:t>05: Procuradoria Geral do  Município 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009052" y="1606914"/>
            <a:ext cx="423057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do Procurador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219609"/>
              </p:ext>
            </p:extLst>
          </p:nvPr>
        </p:nvGraphicFramePr>
        <p:xfrm>
          <a:off x="33892" y="2164115"/>
          <a:ext cx="11913316" cy="4114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69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705"/>
                <a:gridCol w="1502093"/>
                <a:gridCol w="1449705"/>
              </a:tblGrid>
              <a:tr h="37285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6572">
                <a:tc>
                  <a:txBody>
                    <a:bodyPr/>
                    <a:lstStyle/>
                    <a:p>
                      <a:r>
                        <a:rPr lang="pt-BR" b="1" dirty="0" smtClean="0"/>
                        <a:t>DEFESA DA ORDEM JURÍDICA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/>
                        <a:t>Representar o município nos autos em que este seja autor, réu, oponente ou assistente, receber citações, emitir pareceres, elaboração de contratos e convênios e outros atos. Inclusive aquelas que oneram o município tidas como essenciais para solução do litígio.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Gabinete do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Procurador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1.885.000,00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1.950.000,00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2.050.000,00 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2.100.000,00</a:t>
                      </a:r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3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1.885.000,00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1.950.000,00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2.050.000,00 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2.100.000,00</a:t>
                      </a:r>
                      <a:endParaRPr lang="pt-BR" b="1" dirty="0" smtClean="0">
                        <a:latin typeface="+mn-lt"/>
                      </a:endParaRPr>
                    </a:p>
                  </a:txBody>
                  <a:tcPr/>
                </a:tc>
              </a:tr>
              <a:tr h="5483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1.885.000,00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1.950.000,00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2.050.000,00 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2.100.000,00</a:t>
                      </a:r>
                      <a:endParaRPr lang="pt-BR" b="1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583832" y="63347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6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280004" y="1208503"/>
            <a:ext cx="6200372" cy="58148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393839" y="1268413"/>
            <a:ext cx="597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05: Procuradoria Geral do  Município 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04162"/>
              </p:ext>
            </p:extLst>
          </p:nvPr>
        </p:nvGraphicFramePr>
        <p:xfrm>
          <a:off x="911424" y="2420888"/>
          <a:ext cx="10587192" cy="140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34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8930"/>
                <a:gridCol w="1656080"/>
                <a:gridCol w="1598930"/>
              </a:tblGrid>
              <a:tr h="35297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4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TOTAL GERAL</a:t>
                      </a:r>
                      <a:r>
                        <a:rPr lang="pt-BR" sz="2000" b="1" baseline="0" dirty="0" smtClean="0"/>
                        <a:t> DO ÓRGÃO</a:t>
                      </a:r>
                      <a:endParaRPr lang="pt-BR" sz="20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1.885.000,00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 smtClean="0"/>
                    </a:p>
                    <a:p>
                      <a:pPr algn="r"/>
                      <a:r>
                        <a:rPr lang="pt-BR" sz="2000" b="1" dirty="0" smtClean="0"/>
                        <a:t>1.950.000,00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2.050.000,00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2.100.000,00</a:t>
                      </a:r>
                      <a:endParaRPr lang="pt-BR" sz="2000" b="1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40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983933" y="3733012"/>
            <a:ext cx="1643074" cy="754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PPA 2022/2025</a:t>
            </a:r>
          </a:p>
        </p:txBody>
      </p:sp>
      <p:cxnSp>
        <p:nvCxnSpPr>
          <p:cNvPr id="7" name="Conector de seta reta 6"/>
          <p:cNvCxnSpPr>
            <a:cxnSpLocks/>
          </p:cNvCxnSpPr>
          <p:nvPr/>
        </p:nvCxnSpPr>
        <p:spPr>
          <a:xfrm flipV="1">
            <a:off x="2477466" y="2984472"/>
            <a:ext cx="1349583" cy="753030"/>
          </a:xfrm>
          <a:prstGeom prst="straightConnector1">
            <a:avLst/>
          </a:prstGeom>
          <a:ln>
            <a:solidFill>
              <a:schemeClr val="tx1">
                <a:alpha val="98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de cantos arredondados 7"/>
          <p:cNvSpPr/>
          <p:nvPr/>
        </p:nvSpPr>
        <p:spPr>
          <a:xfrm>
            <a:off x="3903901" y="2510419"/>
            <a:ext cx="1643074" cy="75440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LDO 2022</a:t>
            </a:r>
          </a:p>
        </p:txBody>
      </p:sp>
      <p:cxnSp>
        <p:nvCxnSpPr>
          <p:cNvPr id="10" name="Conector de seta reta 9"/>
          <p:cNvCxnSpPr>
            <a:cxnSpLocks/>
          </p:cNvCxnSpPr>
          <p:nvPr/>
        </p:nvCxnSpPr>
        <p:spPr>
          <a:xfrm>
            <a:off x="5800879" y="2982178"/>
            <a:ext cx="970907" cy="22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7104112" y="2510419"/>
            <a:ext cx="1717759" cy="754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LOA 2022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627007" y="3877180"/>
            <a:ext cx="1200042" cy="820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3916655" y="3529241"/>
            <a:ext cx="1643074" cy="7544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LDO </a:t>
            </a:r>
            <a:r>
              <a:rPr lang="pt-BR" sz="2800" dirty="0"/>
              <a:t>2023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104111" y="3538694"/>
            <a:ext cx="1717759" cy="75440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LOA 2023</a:t>
            </a:r>
          </a:p>
        </p:txBody>
      </p:sp>
      <p:cxnSp>
        <p:nvCxnSpPr>
          <p:cNvPr id="16" name="Conector de seta reta 15"/>
          <p:cNvCxnSpPr>
            <a:cxnSpLocks/>
          </p:cNvCxnSpPr>
          <p:nvPr/>
        </p:nvCxnSpPr>
        <p:spPr>
          <a:xfrm>
            <a:off x="5832366" y="3915895"/>
            <a:ext cx="970907" cy="22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cxnSpLocks/>
          </p:cNvCxnSpPr>
          <p:nvPr/>
        </p:nvCxnSpPr>
        <p:spPr>
          <a:xfrm>
            <a:off x="2615021" y="4353906"/>
            <a:ext cx="1288880" cy="4529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22"/>
          <p:cNvSpPr/>
          <p:nvPr/>
        </p:nvSpPr>
        <p:spPr>
          <a:xfrm>
            <a:off x="3916655" y="4443380"/>
            <a:ext cx="1643074" cy="7544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LDO </a:t>
            </a:r>
            <a:r>
              <a:rPr lang="pt-BR" sz="2800" dirty="0"/>
              <a:t>2024</a:t>
            </a:r>
          </a:p>
        </p:txBody>
      </p:sp>
      <p:cxnSp>
        <p:nvCxnSpPr>
          <p:cNvPr id="24" name="Conector de seta reta 23"/>
          <p:cNvCxnSpPr>
            <a:cxnSpLocks/>
          </p:cNvCxnSpPr>
          <p:nvPr/>
        </p:nvCxnSpPr>
        <p:spPr>
          <a:xfrm>
            <a:off x="5824861" y="4818287"/>
            <a:ext cx="970907" cy="22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7104110" y="4487414"/>
            <a:ext cx="1717759" cy="75440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LOA 2024</a:t>
            </a:r>
          </a:p>
        </p:txBody>
      </p:sp>
      <p:cxnSp>
        <p:nvCxnSpPr>
          <p:cNvPr id="27" name="Conector de seta reta 26"/>
          <p:cNvCxnSpPr>
            <a:cxnSpLocks/>
          </p:cNvCxnSpPr>
          <p:nvPr/>
        </p:nvCxnSpPr>
        <p:spPr>
          <a:xfrm>
            <a:off x="2351584" y="4453747"/>
            <a:ext cx="1345671" cy="11354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de cantos arredondados 27"/>
          <p:cNvSpPr/>
          <p:nvPr/>
        </p:nvSpPr>
        <p:spPr>
          <a:xfrm>
            <a:off x="3934311" y="5391985"/>
            <a:ext cx="1643074" cy="7544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LDO</a:t>
            </a:r>
            <a:r>
              <a:rPr lang="pt-BR" sz="2800" dirty="0"/>
              <a:t> 2025</a:t>
            </a:r>
          </a:p>
        </p:txBody>
      </p:sp>
      <p:cxnSp>
        <p:nvCxnSpPr>
          <p:cNvPr id="29" name="Conector de seta reta 28"/>
          <p:cNvCxnSpPr>
            <a:cxnSpLocks/>
          </p:cNvCxnSpPr>
          <p:nvPr/>
        </p:nvCxnSpPr>
        <p:spPr>
          <a:xfrm>
            <a:off x="5832366" y="5780374"/>
            <a:ext cx="970907" cy="22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de cantos arredondados 29"/>
          <p:cNvSpPr/>
          <p:nvPr/>
        </p:nvSpPr>
        <p:spPr>
          <a:xfrm>
            <a:off x="7104112" y="5467755"/>
            <a:ext cx="1717759" cy="75440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LOA 2025</a:t>
            </a:r>
          </a:p>
        </p:txBody>
      </p:sp>
      <p:cxnSp>
        <p:nvCxnSpPr>
          <p:cNvPr id="21" name="Conector de seta reta 20"/>
          <p:cNvCxnSpPr>
            <a:cxnSpLocks/>
          </p:cNvCxnSpPr>
          <p:nvPr/>
        </p:nvCxnSpPr>
        <p:spPr>
          <a:xfrm flipV="1">
            <a:off x="4268595" y="3374290"/>
            <a:ext cx="4711945" cy="18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467423" y="707359"/>
            <a:ext cx="5113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3000" b="1" dirty="0">
                <a:solidFill>
                  <a:schemeClr val="bg1"/>
                </a:solidFill>
                <a:cs typeface="Times New Roman" pitchFamily="18" charset="0"/>
              </a:rPr>
              <a:t>Elaborando o PPA – 2022/2025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3903901" y="1542533"/>
            <a:ext cx="4812828" cy="67710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aixaDeTexto 1"/>
          <p:cNvSpPr txBox="1"/>
          <p:nvPr/>
        </p:nvSpPr>
        <p:spPr>
          <a:xfrm>
            <a:off x="3895195" y="1470807"/>
            <a:ext cx="4764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venirNext LT Pro Cn"/>
              </a:rPr>
              <a:t>     </a:t>
            </a:r>
            <a:r>
              <a:rPr lang="pt-BR" sz="2400" b="1" dirty="0" smtClean="0">
                <a:solidFill>
                  <a:schemeClr val="bg1"/>
                </a:solidFill>
              </a:rPr>
              <a:t>Município </a:t>
            </a:r>
            <a:r>
              <a:rPr lang="pt-BR" sz="2400" b="1" dirty="0">
                <a:solidFill>
                  <a:schemeClr val="bg1"/>
                </a:solidFill>
              </a:rPr>
              <a:t>de Alta Floresta – Gestão 2021/2024</a:t>
            </a:r>
          </a:p>
          <a:p>
            <a:endParaRPr lang="pt-BR" dirty="0"/>
          </a:p>
        </p:txBody>
      </p:sp>
      <p:grpSp>
        <p:nvGrpSpPr>
          <p:cNvPr id="31" name="Grupo 30"/>
          <p:cNvGrpSpPr/>
          <p:nvPr/>
        </p:nvGrpSpPr>
        <p:grpSpPr>
          <a:xfrm>
            <a:off x="0" y="93675"/>
            <a:ext cx="12000656" cy="6647694"/>
            <a:chOff x="0" y="-991"/>
            <a:chExt cx="12192000" cy="6699016"/>
          </a:xfrm>
        </p:grpSpPr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991"/>
              <a:ext cx="1962150" cy="1193118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017" y="69050"/>
              <a:ext cx="1042720" cy="996155"/>
            </a:xfrm>
            <a:prstGeom prst="rect">
              <a:avLst/>
            </a:prstGeom>
          </p:spPr>
        </p:pic>
        <p:sp>
          <p:nvSpPr>
            <p:cNvPr id="35" name="CaixaDeTexto 34"/>
            <p:cNvSpPr txBox="1"/>
            <p:nvPr/>
          </p:nvSpPr>
          <p:spPr>
            <a:xfrm>
              <a:off x="5511686" y="119292"/>
              <a:ext cx="4669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accent1">
                      <a:lumMod val="75000"/>
                    </a:schemeClr>
                  </a:solidFill>
                </a:rPr>
                <a:t>Câmara Municipal</a:t>
              </a:r>
            </a:p>
            <a:p>
              <a:r>
                <a:rPr lang="pt-BR" sz="2600" dirty="0" smtClean="0">
                  <a:solidFill>
                    <a:schemeClr val="accent1">
                      <a:lumMod val="75000"/>
                    </a:schemeClr>
                  </a:solidFill>
                </a:rPr>
                <a:t>De Alta Floresta</a:t>
              </a:r>
              <a:endParaRPr lang="pt-BR" sz="2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850" y="40776"/>
              <a:ext cx="1962150" cy="115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tângulo 36"/>
            <p:cNvSpPr/>
            <p:nvPr/>
          </p:nvSpPr>
          <p:spPr>
            <a:xfrm>
              <a:off x="4422111" y="6174805"/>
              <a:ext cx="43022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pt-BR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haroni"/>
                </a:rPr>
                <a:t>www.altafloresta.mt.leg.br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215680" y="1092964"/>
            <a:ext cx="5760640" cy="40011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407364" y="1060642"/>
            <a:ext cx="5360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06: Secretaria de Cultura e Juventude 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73350" y="1522874"/>
            <a:ext cx="423057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45513"/>
              </p:ext>
            </p:extLst>
          </p:nvPr>
        </p:nvGraphicFramePr>
        <p:xfrm>
          <a:off x="50061" y="1966313"/>
          <a:ext cx="11764045" cy="42709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34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3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005"/>
                <a:gridCol w="1356043"/>
                <a:gridCol w="1310005"/>
              </a:tblGrid>
              <a:tr h="37878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5732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Gabinete da Secretaria de Cultura e Juventude</a:t>
                      </a: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1.055.000,00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1.100.000,00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1.150.000,00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1.178.500,00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3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do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1.055.000,00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1.100.000,00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1.150.000,00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1.178.500,00</a:t>
                      </a:r>
                    </a:p>
                  </a:txBody>
                  <a:tcPr/>
                </a:tc>
              </a:tr>
              <a:tr h="36003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 DA UNIDADE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1.055.000,00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1.100.000,00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1.150.000,00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1.178.500,00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283771" y="6312573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18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092964"/>
            <a:ext cx="5832648" cy="40011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393242" y="1062187"/>
            <a:ext cx="5333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06: Secretaria de Cultura e Juventude 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630377" y="1580219"/>
            <a:ext cx="485923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Cultura e Juventude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87156"/>
              </p:ext>
            </p:extLst>
          </p:nvPr>
        </p:nvGraphicFramePr>
        <p:xfrm>
          <a:off x="289574" y="2088235"/>
          <a:ext cx="11626494" cy="38937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34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4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1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1430"/>
                <a:gridCol w="1333818"/>
                <a:gridCol w="1281430"/>
              </a:tblGrid>
              <a:tr h="37581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6455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da Direção de Cultura e Juventude</a:t>
                      </a: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330.000,00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350.000,00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370.000,00</a:t>
                      </a: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7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330.000,00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350.000,00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370.000,00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06559" y="6094625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89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367864" y="1042589"/>
            <a:ext cx="5248942" cy="40011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537756" y="1042589"/>
            <a:ext cx="4809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Órgão </a:t>
            </a:r>
            <a:r>
              <a:rPr lang="pt-BR" sz="2000" b="1" dirty="0" smtClean="0">
                <a:solidFill>
                  <a:schemeClr val="bg1"/>
                </a:solidFill>
              </a:rPr>
              <a:t>06: Secretaria de Cultura e Juventude 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562716" y="1493434"/>
            <a:ext cx="485923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Cultura e Juventude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20237"/>
              </p:ext>
            </p:extLst>
          </p:nvPr>
        </p:nvGraphicFramePr>
        <p:xfrm>
          <a:off x="479376" y="1923829"/>
          <a:ext cx="11461284" cy="46729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96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9055"/>
                <a:gridCol w="1329055"/>
                <a:gridCol w="1276668"/>
              </a:tblGrid>
              <a:tr h="3804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5127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PROMOÇÃO E DIFUSÃO CULTURAL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/>
                        <a:t>Realizar eventos culturais e da juventude voltados as comunidades locais, consolidação de circuitos, calendários e manutenção de atividades em espaços culturais e da juventude.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Festividades,  festivais, concursos, conferências e fóruns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b="0" dirty="0" smtClean="0"/>
                        <a:t>Manutenção e estruturação do Centro Cultural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b="0" dirty="0" smtClean="0"/>
                        <a:t>Manutenção dos Espaços Culturais e da Juventude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b="0" dirty="0" smtClean="0"/>
                        <a:t>Manutenção dos Programas e Projetos Culturais e da Juventude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b="0" dirty="0" smtClean="0"/>
                        <a:t>Manutenção do Fundo Municipal de Cultura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b="0" dirty="0" smtClean="0"/>
                        <a:t>Manutenção dos cursos e oficinas culturais (E.M.A.)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b="0" dirty="0" smtClean="0"/>
                        <a:t>Manutenção da Biblioteca Municipal Dr. Ruy Ramos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91.500,00</a:t>
                      </a: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endParaRPr lang="pt-BR" sz="1400" dirty="0" smtClean="0"/>
                    </a:p>
                    <a:p>
                      <a:pPr algn="r"/>
                      <a:r>
                        <a:rPr lang="pt-BR" sz="1600" dirty="0" smtClean="0"/>
                        <a:t>90.000,00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35.000,00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37.000,00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/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5.000,00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50.000,00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14.000,00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100.000,00</a:t>
                      </a: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endParaRPr lang="pt-BR" sz="1400" dirty="0" smtClean="0"/>
                    </a:p>
                    <a:p>
                      <a:pPr algn="r"/>
                      <a:r>
                        <a:rPr lang="pt-BR" sz="1600" dirty="0" smtClean="0"/>
                        <a:t>60.000,00</a:t>
                      </a:r>
                    </a:p>
                    <a:p>
                      <a:pPr algn="r"/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35.000,00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30.000,00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/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r>
                        <a:rPr lang="pt-BR" sz="1600" dirty="0" smtClean="0"/>
                        <a:t>5.000,00</a:t>
                      </a: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r>
                        <a:rPr lang="pt-BR" sz="1600" dirty="0" smtClean="0"/>
                        <a:t>50.000,00</a:t>
                      </a: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r>
                        <a:rPr lang="pt-BR" sz="1600" dirty="0" smtClean="0"/>
                        <a:t>14.000,00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105.000,00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57.000,00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35.000,00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30.000,00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14.000,00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110.000,00</a:t>
                      </a: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endParaRPr lang="pt-BR" sz="1400" dirty="0" smtClean="0"/>
                    </a:p>
                    <a:p>
                      <a:pPr algn="r"/>
                      <a:r>
                        <a:rPr lang="pt-BR" sz="1600" dirty="0" smtClean="0"/>
                        <a:t>45.000,00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35.000,00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30.000,00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5.000,00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50.000,00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14.000,00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92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322.500,00 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294.000,00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296.000,00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289.000,00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920290" y="6535378"/>
            <a:ext cx="269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73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215680" y="1077574"/>
            <a:ext cx="5980506" cy="40011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107080" y="1048270"/>
            <a:ext cx="6089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06: Secretaria de Cultura e Juventude 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669709" y="1535000"/>
            <a:ext cx="485923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Cultura e Juventude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3765"/>
              </p:ext>
            </p:extLst>
          </p:nvPr>
        </p:nvGraphicFramePr>
        <p:xfrm>
          <a:off x="68974" y="2013772"/>
          <a:ext cx="12029263" cy="40324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72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8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1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818"/>
                <a:gridCol w="1276668"/>
                <a:gridCol w="1276668"/>
              </a:tblGrid>
              <a:tr h="36809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6673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+mn-lt"/>
                        </a:rPr>
                        <a:t>CONSTRUÇÃO E REFORMA DE PRÓPRIOS PÚBLICOS CULTURAIS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</a:t>
                      </a:r>
                      <a:r>
                        <a:rPr lang="pt-BR" b="0" baseline="0" dirty="0" smtClean="0">
                          <a:latin typeface="+mn-lt"/>
                        </a:rPr>
                        <a:t> </a:t>
                      </a:r>
                      <a:r>
                        <a:rPr lang="pt-BR" sz="1600" dirty="0" smtClean="0">
                          <a:latin typeface="+mn-lt"/>
                        </a:rPr>
                        <a:t>Construir, ampliar e dar manutenção nas edificações públicas. Promover a expansão e melhorias dos próprios públicos municipais destinados aos espaços culturais, implementação de projetos de desenvolvimento urbano e conservação de obras públicas priorizando a ampliação do atendimento a população em geral.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b="0" dirty="0" smtClean="0">
                          <a:latin typeface="+mn-lt"/>
                        </a:rPr>
                        <a:t>Construção, Reforma,</a:t>
                      </a:r>
                      <a:r>
                        <a:rPr lang="pt-BR" b="0" baseline="0" dirty="0" smtClean="0">
                          <a:latin typeface="+mn-lt"/>
                        </a:rPr>
                        <a:t> Ampliação e Revitalização de Edificações Públicas Culturais e da Juventude</a:t>
                      </a:r>
                      <a:endParaRPr lang="pt-BR" b="0" dirty="0" smtClean="0">
                        <a:latin typeface="+mn-lt"/>
                      </a:endParaRP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55.000,00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latin typeface="+mn-lt"/>
                        </a:rPr>
                        <a:t>52.250,00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+mn-lt"/>
                        </a:rPr>
                        <a:t>40.000,00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+mn-lt"/>
                        </a:rPr>
                        <a:t>35.000,00</a:t>
                      </a:r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6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 do Programa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55.000,00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52.250,00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40.000,00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35.000,00</a:t>
                      </a:r>
                    </a:p>
                  </a:txBody>
                  <a:tcPr/>
                </a:tc>
              </a:tr>
              <a:tr h="422921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687.500,00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676.250,00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686.000,00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694.000,00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3986313" y="6237312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783632" y="1678040"/>
            <a:ext cx="6480720" cy="40011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3071948" y="1647263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Órgão </a:t>
            </a:r>
            <a:r>
              <a:rPr lang="pt-BR" sz="2200" b="1" dirty="0" smtClean="0">
                <a:solidFill>
                  <a:schemeClr val="bg1"/>
                </a:solidFill>
              </a:rPr>
              <a:t>06: Secretaria de Cultura e Juventude </a:t>
            </a:r>
            <a:endParaRPr lang="pt-BR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02552"/>
              </p:ext>
            </p:extLst>
          </p:nvPr>
        </p:nvGraphicFramePr>
        <p:xfrm>
          <a:off x="767408" y="2492896"/>
          <a:ext cx="10555442" cy="140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34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1630"/>
                <a:gridCol w="1611630"/>
                <a:gridCol w="1598930"/>
              </a:tblGrid>
              <a:tr h="35297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</a:t>
                      </a:r>
                      <a:r>
                        <a:rPr lang="pt-BR" sz="2000" baseline="0" dirty="0" smtClean="0">
                          <a:latin typeface="AvenirNext LT Pro Cn"/>
                        </a:rPr>
                        <a:t>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7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TOTAL</a:t>
                      </a:r>
                      <a:r>
                        <a:rPr lang="pt-BR" sz="2000" b="1" baseline="0" dirty="0" smtClean="0"/>
                        <a:t> GERAL DO ÓRGÃO</a:t>
                      </a:r>
                      <a:endParaRPr lang="pt-BR" sz="20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1.742.500,00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 smtClean="0"/>
                    </a:p>
                    <a:p>
                      <a:pPr algn="r"/>
                      <a:r>
                        <a:rPr lang="pt-BR" sz="2000" b="1" dirty="0" smtClean="0"/>
                        <a:t>1.776.250,00</a:t>
                      </a:r>
                      <a:endParaRPr lang="pt-BR" sz="2000" b="1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1.836.000,00</a:t>
                      </a:r>
                      <a:endParaRPr lang="pt-BR" sz="2000" b="1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1.872.500,00</a:t>
                      </a:r>
                      <a:endParaRPr lang="pt-B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pt-BR" sz="2000" b="1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007768" y="59492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5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567608" y="1085997"/>
            <a:ext cx="6840760" cy="5428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07 – Secretaria de Assistência Social e Cidadania  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791744" y="1682207"/>
            <a:ext cx="417646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23003"/>
              </p:ext>
            </p:extLst>
          </p:nvPr>
        </p:nvGraphicFramePr>
        <p:xfrm>
          <a:off x="91626" y="2165749"/>
          <a:ext cx="12008772" cy="438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34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4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005"/>
                <a:gridCol w="1310005"/>
                <a:gridCol w="1310005"/>
              </a:tblGrid>
              <a:tr h="35297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4190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Gabinete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Secretaria de Assistência Social e Cidadania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Setor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Habitação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Conselho Tutelar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Fundo Municipal do Direito da Criança e do Adolescente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Benefício Eventual de Proteção Social do SUAS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dos Conselhos Municipais de Direito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2.128.400,00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54.000,00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152.300,00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61.000,00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232.700,00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43.000,00</a:t>
                      </a: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2.215.445,00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54.000,00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171.000,00</a:t>
                      </a: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r>
                        <a:rPr lang="pt-BR" sz="1600" dirty="0" smtClean="0"/>
                        <a:t>65.000,00</a:t>
                      </a: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r>
                        <a:rPr lang="pt-BR" sz="1600" dirty="0" smtClean="0"/>
                        <a:t>240.700,00</a:t>
                      </a: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r>
                        <a:rPr lang="pt-BR" sz="1600" dirty="0" smtClean="0"/>
                        <a:t>45.000,00</a:t>
                      </a:r>
                    </a:p>
                    <a:p>
                      <a:pPr algn="r"/>
                      <a:r>
                        <a:rPr lang="pt-BR" sz="1600" dirty="0" smtClean="0"/>
                        <a:t>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2.334.800,00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54.000,00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175.000,00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65.000,00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251.036,00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46.000,00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2.350.000,00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54.000,00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180.000,00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65.000,00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258.000,00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47.000,00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396017" y="6508756"/>
            <a:ext cx="297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26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567608" y="1085997"/>
            <a:ext cx="6840760" cy="5428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07 – Secretaria de Assistência Social e Cidadania  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791744" y="1682207"/>
            <a:ext cx="417646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37915"/>
              </p:ext>
            </p:extLst>
          </p:nvPr>
        </p:nvGraphicFramePr>
        <p:xfrm>
          <a:off x="160901" y="2165749"/>
          <a:ext cx="11852210" cy="4130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8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7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943"/>
                <a:gridCol w="1317943"/>
                <a:gridCol w="1317943"/>
              </a:tblGrid>
              <a:tr h="36816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1176">
                <a:tc>
                  <a:txBody>
                    <a:bodyPr/>
                    <a:lstStyle/>
                    <a:p>
                      <a:r>
                        <a:rPr lang="pt-PT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 ADMINISTRATIVA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Fundo Municipal dos Direitos da Pessoa Idosa.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Sistema Nacional de Emprego – SINE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Centro de Cursos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38.000,00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r>
                        <a:rPr lang="pt-BR" sz="1600" dirty="0" smtClean="0"/>
                        <a:t>21.000,00</a:t>
                      </a: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40.000,00</a:t>
                      </a: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r>
                        <a:rPr lang="pt-BR" sz="1600" dirty="0" smtClean="0"/>
                        <a:t>22.000,00 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22.000,00 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38.000,00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22.000,00</a:t>
                      </a: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18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2.737.400,00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2.860.145,00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3.022.836,00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3.054.000,00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371132" y="6334780"/>
            <a:ext cx="4051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95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780206" y="1091319"/>
            <a:ext cx="6942123" cy="54578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07 – Secretaria de Assistência Social e Cidadania  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163035" y="1690931"/>
            <a:ext cx="417646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34859"/>
              </p:ext>
            </p:extLst>
          </p:nvPr>
        </p:nvGraphicFramePr>
        <p:xfrm>
          <a:off x="0" y="2152442"/>
          <a:ext cx="11991941" cy="40385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4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9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855"/>
                <a:gridCol w="1379855"/>
                <a:gridCol w="1379855"/>
              </a:tblGrid>
              <a:tr h="3914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064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CONSTRUÇÃO, REFORMA E AMPLIAÇÃO DE PRÉDIOS PÚBLICOS DA ASSISTÊNCIA SOCIAL E CIDADANIA </a:t>
                      </a:r>
                    </a:p>
                    <a:p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/>
                        <a:t>Construir, reformar e ampliar as edificações públicas da assistência social e cidadania para promover expansão e melhoria nos equipamentos próprios municipais no intuito de ampliar o atendimento as famílias e indivíduos vulneráveis do município com qualidade.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Reforma e Ampliação do SINE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Reforma e Ampliação do Conselho Tutelar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Reforma e Ampliação do Conselhos de Direitos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141.000,00</a:t>
                      </a:r>
                    </a:p>
                    <a:p>
                      <a:pPr algn="r"/>
                      <a:endParaRPr lang="pt-BR" sz="17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700" dirty="0" smtClean="0"/>
                        <a:t>6.000,00</a:t>
                      </a:r>
                    </a:p>
                    <a:p>
                      <a:pPr algn="r"/>
                      <a:endParaRPr lang="pt-BR" sz="17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700" dirty="0" smtClean="0"/>
                        <a:t>92.000,00</a:t>
                      </a:r>
                      <a:endParaRPr lang="pt-BR" sz="17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dirty="0" smtClean="0"/>
                        <a:t>150.000,00</a:t>
                      </a: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700" dirty="0" smtClean="0"/>
                        <a:t>9.000,00</a:t>
                      </a:r>
                    </a:p>
                    <a:p>
                      <a:pPr algn="r"/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700" dirty="0" smtClean="0"/>
                        <a:t>3.000,00</a:t>
                      </a:r>
                      <a:endParaRPr lang="pt-BR" sz="1700" b="0" dirty="0" smtClean="0">
                        <a:latin typeface="+mn-lt"/>
                      </a:endParaRPr>
                    </a:p>
                    <a:p>
                      <a:pPr algn="r"/>
                      <a:endParaRPr lang="pt-BR" sz="17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/>
                        <a:t>151.000,00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/>
                        <a:t>9.000,00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/>
                        <a:t>3.000,00</a:t>
                      </a:r>
                      <a:endParaRPr lang="pt-BR" sz="17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/>
                        <a:t>150.000,00</a:t>
                      </a:r>
                      <a:endParaRPr lang="pt-BR" sz="17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/>
                        <a:t>10.000,00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/>
                        <a:t>3.000,00</a:t>
                      </a:r>
                      <a:endParaRPr lang="pt-BR" sz="17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7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28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b="1" dirty="0" smtClean="0"/>
                        <a:t>239.000,00</a:t>
                      </a:r>
                      <a:endParaRPr lang="pt-BR" sz="17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b="1" dirty="0" smtClean="0"/>
                        <a:t>162.000,00</a:t>
                      </a:r>
                      <a:endParaRPr lang="pt-BR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 smtClean="0"/>
                        <a:t>163.000,00</a:t>
                      </a:r>
                      <a:endParaRPr lang="pt-BR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 smtClean="0"/>
                        <a:t>163.000,0</a:t>
                      </a:r>
                      <a:endParaRPr lang="pt-BR" sz="1700" b="1" dirty="0">
                        <a:latin typeface="+mn-lt"/>
                      </a:endParaRPr>
                    </a:p>
                  </a:txBody>
                  <a:tcPr/>
                </a:tc>
              </a:tr>
              <a:tr h="38099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DA UNIDADE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b="1" dirty="0" smtClean="0"/>
                        <a:t>2.976.400,00</a:t>
                      </a:r>
                      <a:endParaRPr lang="pt-BR" sz="17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 b="1" dirty="0" smtClean="0"/>
                        <a:t>3.022.145,00</a:t>
                      </a:r>
                      <a:endParaRPr lang="pt-BR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 smtClean="0"/>
                        <a:t>3.185.836,00</a:t>
                      </a:r>
                      <a:endParaRPr lang="pt-BR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 smtClean="0"/>
                        <a:t>3.217.000,00</a:t>
                      </a:r>
                      <a:endParaRPr lang="pt-BR" sz="17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138252" y="636249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57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783632" y="1085997"/>
            <a:ext cx="739763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07 – Secretaria de Assistência Social e Cidadania  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503712" y="1692501"/>
            <a:ext cx="57458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Gestão da Proteção Social Básica - PSB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81343"/>
              </p:ext>
            </p:extLst>
          </p:nvPr>
        </p:nvGraphicFramePr>
        <p:xfrm>
          <a:off x="48446" y="2326347"/>
          <a:ext cx="12075314" cy="39109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0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005"/>
                <a:gridCol w="1310005"/>
                <a:gridCol w="1310005"/>
              </a:tblGrid>
              <a:tr h="36705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9406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ADMINISTRATIVA DOS SERVIÇOS DA PROTEÇÃO SOCIAL BÁSICA</a:t>
                      </a:r>
                      <a:r>
                        <a:rPr lang="pt-BR" b="1" baseline="0" dirty="0" smtClean="0">
                          <a:latin typeface="+mn-lt"/>
                        </a:rPr>
                        <a:t> </a:t>
                      </a:r>
                      <a:r>
                        <a:rPr lang="pt-BR" b="1" dirty="0" smtClean="0">
                          <a:latin typeface="+mn-lt"/>
                        </a:rPr>
                        <a:t>– PSB</a:t>
                      </a:r>
                    </a:p>
                    <a:p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Promover atendimentos de proteção social básica as famílias e indivíduos em situação de vulnerabilidade e risco social desenvolvendo serviços de promoção a garantia de defesa dos direitos humanos e de cidadania.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das atividades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Proteção Social Básica – PSB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- Cadastro Único - Bolsa Família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Programa Criança Feliz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Beneficio de Prestação Continuada - BPC na Escola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Convênios e parcerias c/ instituições da proteção Social Básica –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PSB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1.762.300,00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119.000,00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187.607,00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126.000,00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1.870.300,00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124.000,00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213.600,00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2.000,00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133.000,00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2.029.300,00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126.000,00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251.600,00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139.000,00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2.053.000,00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130.000,00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260.000,00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141.000,00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Programa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2.196.907,00</a:t>
                      </a:r>
                    </a:p>
                    <a:p>
                      <a:pPr algn="r"/>
                      <a:r>
                        <a:rPr lang="pt-BR" sz="1600" b="1" dirty="0" smtClean="0"/>
                        <a:t> 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2.342.900,00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2.547.900,00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2.586.000,00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4655840" y="6237312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30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567608" y="1085997"/>
            <a:ext cx="7056784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07 – Secretaria de Assistência Social e Cidadania  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143672" y="1591440"/>
            <a:ext cx="57458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Gestão da Proteção Social Básica - PSB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429600"/>
              </p:ext>
            </p:extLst>
          </p:nvPr>
        </p:nvGraphicFramePr>
        <p:xfrm>
          <a:off x="191344" y="2007443"/>
          <a:ext cx="11627896" cy="43018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0780"/>
                <a:gridCol w="1160780"/>
                <a:gridCol w="1160780"/>
              </a:tblGrid>
              <a:tr h="37109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1266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COVID</a:t>
                      </a:r>
                      <a:r>
                        <a:rPr lang="pt-BR" b="1" baseline="0" dirty="0" smtClean="0">
                          <a:latin typeface="+mn-lt"/>
                        </a:rPr>
                        <a:t> – EMERGÊNCIA DE SAÚDE PÚBLICA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Ofertar diárias de UTI adulta, leitos de retaguarda, consultas médicas, exames clínicos e laboratoriais, materiais específicos e tecnologias para diagnóstico, monitorização e terapia destinado ao enfrentamento ao COVID 19; Firmar convênios e parcerias com entidades no atendimento às famílias e indivíduos em situação de vulnerabilidade e risco social; Conceder benefícios eventuais a pessoas vulneráveis; Adquirir veículos, equipamentos, materiais, EPIs, alimentos e contratar pessoal vinculadas as ações e aos serviços do SUAS e do SUS.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 – Execução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Ações Socioassistênciais – PSB</a:t>
                      </a: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9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do Programa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95800" y="6337547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95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de cantos arredondados 32"/>
          <p:cNvSpPr/>
          <p:nvPr/>
        </p:nvSpPr>
        <p:spPr>
          <a:xfrm>
            <a:off x="2509231" y="1037256"/>
            <a:ext cx="6611105" cy="65663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ângulo 2"/>
          <p:cNvSpPr/>
          <p:nvPr/>
        </p:nvSpPr>
        <p:spPr>
          <a:xfrm>
            <a:off x="2802225" y="265517"/>
            <a:ext cx="6693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Elaboração da LOA – 2022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18" y="3560703"/>
            <a:ext cx="2123139" cy="1374863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2509231" y="1711117"/>
            <a:ext cx="6773898" cy="91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556019" y="1114807"/>
            <a:ext cx="634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Elaboração do PPA 2022-2025 e LDO - 2022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23" y="3547774"/>
            <a:ext cx="2254726" cy="1400722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 rot="7376318">
            <a:off x="2139310" y="2665752"/>
            <a:ext cx="978408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2962453">
            <a:off x="8008943" y="2769334"/>
            <a:ext cx="985447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utoShape 2" descr="Resultado de imagem para sinal igual | Sinais, Área de trabalho, Iguai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4" descr="Resultado de imagem para sinal igual | Sinais, Área de trabalho, Iguais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6" descr="Resultado de imagem para sinal igual | Sinais, Área de trabalho, Iguais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Resultado de imagem para sinal igual | Sinais, Área de trabalho, Igua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71379" y="5374441"/>
            <a:ext cx="986649" cy="739987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17" y="5242627"/>
            <a:ext cx="1763149" cy="103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upo 20"/>
          <p:cNvGrpSpPr/>
          <p:nvPr/>
        </p:nvGrpSpPr>
        <p:grpSpPr>
          <a:xfrm>
            <a:off x="0" y="93675"/>
            <a:ext cx="12000656" cy="6697636"/>
            <a:chOff x="0" y="-991"/>
            <a:chExt cx="12192000" cy="6749344"/>
          </a:xfrm>
        </p:grpSpPr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991"/>
              <a:ext cx="1962150" cy="1193118"/>
            </a:xfrm>
            <a:prstGeom prst="rect">
              <a:avLst/>
            </a:prstGeom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850" y="40776"/>
              <a:ext cx="1962150" cy="115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tângulo 28"/>
            <p:cNvSpPr/>
            <p:nvPr/>
          </p:nvSpPr>
          <p:spPr>
            <a:xfrm>
              <a:off x="4337891" y="6225133"/>
              <a:ext cx="43022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pt-BR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haroni"/>
                </a:rPr>
                <a:t>www.altafloresta.mt.leg.br</a:t>
              </a:r>
            </a:p>
          </p:txBody>
        </p:sp>
      </p:grpSp>
      <p:sp>
        <p:nvSpPr>
          <p:cNvPr id="30" name="Cruz 29"/>
          <p:cNvSpPr/>
          <p:nvPr/>
        </p:nvSpPr>
        <p:spPr>
          <a:xfrm>
            <a:off x="10545343" y="3903973"/>
            <a:ext cx="459489" cy="46531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ruz 30"/>
          <p:cNvSpPr/>
          <p:nvPr/>
        </p:nvSpPr>
        <p:spPr>
          <a:xfrm>
            <a:off x="7010629" y="3870875"/>
            <a:ext cx="459489" cy="46531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ruz 31"/>
          <p:cNvSpPr/>
          <p:nvPr/>
        </p:nvSpPr>
        <p:spPr>
          <a:xfrm>
            <a:off x="3523899" y="4136629"/>
            <a:ext cx="459489" cy="465312"/>
          </a:xfrm>
          <a:prstGeom prst="plus">
            <a:avLst>
              <a:gd name="adj" fmla="val 15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ODS - OBJETIVOS DE DESENVOLVIMENTO SUSTENTÁVEL | Paraná Edificaçõ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r="12701"/>
          <a:stretch/>
        </p:blipFill>
        <p:spPr bwMode="auto">
          <a:xfrm>
            <a:off x="7880530" y="3527213"/>
            <a:ext cx="2120156" cy="157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baixo 4"/>
          <p:cNvSpPr/>
          <p:nvPr/>
        </p:nvSpPr>
        <p:spPr>
          <a:xfrm>
            <a:off x="5224911" y="2674049"/>
            <a:ext cx="671270" cy="810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12" y="77475"/>
            <a:ext cx="102393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49" y="145753"/>
            <a:ext cx="4706937" cy="91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aixaDeTexto 33"/>
          <p:cNvSpPr txBox="1"/>
          <p:nvPr/>
        </p:nvSpPr>
        <p:spPr>
          <a:xfrm>
            <a:off x="2825456" y="1849809"/>
            <a:ext cx="591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PPA – 2018/2021 e LDO - 2021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1339" y="5180963"/>
            <a:ext cx="1714841" cy="109623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089300" y="5252085"/>
            <a:ext cx="537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0070C0"/>
                </a:solidFill>
              </a:rPr>
              <a:t>e</a:t>
            </a:r>
            <a:endParaRPr lang="pt-BR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02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351584" y="1065205"/>
            <a:ext cx="7829684" cy="49158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07 – Secretaria de Assistência Social e Cidadania  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359696" y="1586404"/>
            <a:ext cx="57458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Gestão da Proteção Social Básica - PSB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48363"/>
              </p:ext>
            </p:extLst>
          </p:nvPr>
        </p:nvGraphicFramePr>
        <p:xfrm>
          <a:off x="71028" y="2033736"/>
          <a:ext cx="12104560" cy="41759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34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58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943"/>
                <a:gridCol w="1317943"/>
                <a:gridCol w="1317943"/>
              </a:tblGrid>
              <a:tr h="31477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9790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CONSTRUÇÃO,</a:t>
                      </a:r>
                      <a:r>
                        <a:rPr lang="pt-BR" b="1" baseline="0" dirty="0" smtClean="0">
                          <a:latin typeface="+mn-lt"/>
                        </a:rPr>
                        <a:t> AMPLIAÇÃO E REFORMA DE PRÉDIOS PÚBLICOS DA PROTEÇÃO SOCIAL BÁSICA – PSB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Construir, ampliar e reformar edificações públicas da proteção social básica para promover expansão e melhoria dos equipamentos próprios municipais no intuito de ampliar o atendimento as famílias e indivíduos vulnerável da assistência com qualidade.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Construção, reforma e ampliação - Centro Convivência Múltiplo Uso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Construção, reforma e ampliação – CRAS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Construção, reforma e ampliação – Centro de Convivência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Idoso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CCI</a:t>
                      </a: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253.000,00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3.000,00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403.000,00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273.000,00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302.000,00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753.000,00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291.000,00 </a:t>
                      </a:r>
                      <a:r>
                        <a:rPr lang="pt-BR" sz="1600" dirty="0" smtClean="0">
                          <a:latin typeface="+mn-lt"/>
                        </a:rPr>
                        <a:t>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306.000,00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780.000,00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291.000,00 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7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 do</a:t>
                      </a:r>
                      <a:r>
                        <a:rPr lang="pt-BR" sz="1600" b="1" baseline="0" dirty="0" smtClean="0">
                          <a:latin typeface="+mn-lt"/>
                        </a:rPr>
                        <a:t>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259.000,00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679.000,00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1.346.000,00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smtClean="0"/>
                        <a:t>1.378.000,00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  <a:tr h="3354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DA UNIDADE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2.467.907,00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3.033.900,00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3.905.900,00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3.976.000,00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396017" y="6315308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71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783632" y="1085997"/>
            <a:ext cx="6840760" cy="5428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07 – Secretaria de Assistência Social e Cidadania  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287688" y="1686363"/>
            <a:ext cx="57458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Gestão da Proteção Social Especial - PSE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58283"/>
              </p:ext>
            </p:extLst>
          </p:nvPr>
        </p:nvGraphicFramePr>
        <p:xfrm>
          <a:off x="68287" y="2178075"/>
          <a:ext cx="11985724" cy="3840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37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005"/>
                <a:gridCol w="1310005"/>
                <a:gridCol w="1310005"/>
              </a:tblGrid>
              <a:tr h="36736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2414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ADMINISTRATIVA DOS SERVIÇOS DA PROTEÇÃO SOCIAL ESPECIAL – PSE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Promover atendimentos de proteção social especial as famílias e indivíduos em situação de violação de direitos vínculos rompidos desenvolvendo serviços de promoção a garantia de defesa dos direitos humanos e de cidadania.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Proteção Social Especial – PSE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Convênios e Parcerias c/ Instituições da Proteção Social Especial – PSE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Serviço de Proteção a Calamidade Pública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1.065.000,00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1.501.000,00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1.198.000,00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1.698.000,00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14.000,00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1.266.000,00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1.788.000,00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14.000,00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1.356.000,00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1.817.539,00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14.000,00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1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do Programa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2.580.000,00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2.910.000,00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3.068.000,00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3.187.539,00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363016" y="6093296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71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207568" y="1085997"/>
            <a:ext cx="7632848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07 – Secretaria de Assistência Social e Cidadania  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359696" y="1597686"/>
            <a:ext cx="57458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Gestão da Proteção Social Especial - PSE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82044"/>
              </p:ext>
            </p:extLst>
          </p:nvPr>
        </p:nvGraphicFramePr>
        <p:xfrm>
          <a:off x="360584" y="2103123"/>
          <a:ext cx="11627896" cy="43558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0780"/>
                <a:gridCol w="1160780"/>
                <a:gridCol w="1160780"/>
              </a:tblGrid>
              <a:tr h="37390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63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COVID</a:t>
                      </a:r>
                      <a:r>
                        <a:rPr lang="pt-BR" b="1" baseline="0" dirty="0" smtClean="0">
                          <a:latin typeface="+mn-lt"/>
                        </a:rPr>
                        <a:t> – EMERGÊNCIA DE SAÚDE PÚBLICA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Ofertar diárias de UTI adulta, leitos de retaguarda, consultas médicas, exames clínicos e laboratoriais, materiais específicos e tecnologias para diagnóstico, monitorização e terapia destinado ao enfrentamento ao COVID 19; Firmar convênios e parcerias com entidades no atendimento às famílias e indivíduos em situação de vulnerabilidade e risco social; Conceder benefícios eventuais a pessoas vulneráveis; Adquirir veículos, equipamentos, materiais, EPIs, alimentos e contratar pessoal vinculadas as ações e aos serviços do SUAS e do SUS.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COVID-19 -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Execução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Ações Socioassistênciais – PSE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9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do Programa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819454" y="6400649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55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010732" y="1085996"/>
            <a:ext cx="7973700" cy="47079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07 – Secretaria de Assistência Social e Cidadania  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287688" y="1610196"/>
            <a:ext cx="57458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Gestão da Proteção Social Especial - PSE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12236"/>
              </p:ext>
            </p:extLst>
          </p:nvPr>
        </p:nvGraphicFramePr>
        <p:xfrm>
          <a:off x="84255" y="2028964"/>
          <a:ext cx="11826653" cy="45150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2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005"/>
                <a:gridCol w="1310005"/>
                <a:gridCol w="1310005"/>
              </a:tblGrid>
              <a:tr h="37658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5459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CONSTRUÇÃO, AMPLIAÇÃO E REFORMA DE PRÉDIOS PÚBLICOS DA PROTEÇÃO SOCIAL ESPECIAL – PSE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Construir, ampliar e reformar edificações públicas da proteção social especial para promover expansão e melhoria dos equipamentos próprios municipais no intuito de ampliar o atendimento as famílias e indivíduos vulnerável da assistência social com qualidade.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Construção, reforma e ampliação – CREAS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Construção, reforma e ampliação da Casa Lar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450.000,00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100.000,00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352.000,00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3.000,00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3.000,00</a:t>
                      </a:r>
                      <a:r>
                        <a:rPr lang="pt-BR" sz="1600" dirty="0" smtClean="0">
                          <a:latin typeface="+mn-lt"/>
                        </a:rPr>
                        <a:t>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3.000,00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6.000,00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2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 do</a:t>
                      </a:r>
                      <a:r>
                        <a:rPr lang="pt-BR" sz="1600" b="1" baseline="0" dirty="0" smtClean="0">
                          <a:latin typeface="+mn-lt"/>
                        </a:rPr>
                        <a:t>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453.000,00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452.000,00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6.000,00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9.000,00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  <a:tr h="2910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 DA UNIDADE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3.045.000,00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3.374.000,00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3.086.000,00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3.208.539,00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405176" y="6467191"/>
            <a:ext cx="352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77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962150" y="1412776"/>
            <a:ext cx="8496944" cy="75474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07 – Secretaria de Assistência Social e Cidadania  </a:t>
            </a:r>
            <a:endParaRPr lang="pt-BR" sz="2400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74976"/>
              </p:ext>
            </p:extLst>
          </p:nvPr>
        </p:nvGraphicFramePr>
        <p:xfrm>
          <a:off x="981075" y="2609718"/>
          <a:ext cx="10211230" cy="1341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0817"/>
                <a:gridCol w="1629092"/>
                <a:gridCol w="1576705"/>
              </a:tblGrid>
              <a:tr h="25222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</a:t>
                      </a:r>
                      <a:r>
                        <a:rPr lang="pt-BR" sz="2000" baseline="0" dirty="0" smtClean="0">
                          <a:latin typeface="AvenirNext LT Pro Cn"/>
                        </a:rPr>
                        <a:t>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99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TOTAL GERAL</a:t>
                      </a:r>
                      <a:r>
                        <a:rPr lang="pt-BR" sz="2000" b="1" baseline="0" dirty="0" smtClean="0"/>
                        <a:t> DO ÓRGÃO</a:t>
                      </a:r>
                      <a:endParaRPr lang="pt-BR" sz="2000" dirty="0" smtClean="0"/>
                    </a:p>
                    <a:p>
                      <a:pPr algn="just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8.489.307,00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9.430.045,00</a:t>
                      </a:r>
                      <a:endParaRPr lang="pt-BR" b="1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10.177.736,00 </a:t>
                      </a:r>
                      <a:endParaRPr lang="pt-BR" b="1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10.401.539,00</a:t>
                      </a:r>
                      <a:endParaRPr lang="pt-BR" b="1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097607" y="6021288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59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506444" y="1095262"/>
            <a:ext cx="5179112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08 – Secretaria de  Educação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054040" y="1614544"/>
            <a:ext cx="388843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41759"/>
              </p:ext>
            </p:extLst>
          </p:nvPr>
        </p:nvGraphicFramePr>
        <p:xfrm>
          <a:off x="63916" y="2147124"/>
          <a:ext cx="12080780" cy="42767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005"/>
                <a:gridCol w="1310005"/>
                <a:gridCol w="1310005"/>
              </a:tblGrid>
              <a:tr h="35297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1952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ADMINISTRATIVA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600" b="0" dirty="0" smtClean="0">
                          <a:latin typeface="+mn-lt"/>
                        </a:rPr>
                        <a:t>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Gabinete da Secretaria de Educação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Quota do Salário Educação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Realização de Concurso e/ou teste seletivo público – Secretaria de Educação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Formação e capacitação de servidores da Secretaria Municipal de Educação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3.058.091,00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1.200.000,00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3.148.300,00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1.250.000,00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58.000,00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dirty="0" smtClean="0"/>
                    </a:p>
                    <a:p>
                      <a:pPr algn="r"/>
                      <a:r>
                        <a:rPr lang="pt-BR" sz="1600" dirty="0" smtClean="0"/>
                        <a:t>28.000,00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3.280.167,00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1.290.000,00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25.000,00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3.320.000,00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1.300.000,00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25.000,00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583832" y="6365077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0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791744" y="1074432"/>
            <a:ext cx="4752528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08 – Secretaria de  Educação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223792" y="1593617"/>
            <a:ext cx="388843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68273"/>
              </p:ext>
            </p:extLst>
          </p:nvPr>
        </p:nvGraphicFramePr>
        <p:xfrm>
          <a:off x="99898" y="2057460"/>
          <a:ext cx="11956831" cy="457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005"/>
                <a:gridCol w="1402080"/>
                <a:gridCol w="1310005"/>
              </a:tblGrid>
              <a:tr h="37698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3806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ADMINISTRATIVA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600" b="0" dirty="0" smtClean="0">
                          <a:latin typeface="+mn-lt"/>
                        </a:rPr>
                        <a:t>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Administrativa do Conselho da Educação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Fórum Municipal de Educação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Escolas Educação – Infantil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Escolas Educação – Fundamental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108.000,00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1.100.000,00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1.135.000,00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113.000,00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r>
                        <a:rPr lang="pt-BR" sz="1600" dirty="0" smtClean="0"/>
                        <a:t>33.000,00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dirty="0" smtClean="0"/>
                    </a:p>
                    <a:p>
                      <a:pPr algn="r"/>
                      <a:r>
                        <a:rPr lang="pt-BR" sz="1600" dirty="0" smtClean="0"/>
                        <a:t>920.800,00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1.150.000,00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118.000,00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34.000,00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950.800,00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1.170.000,00 </a:t>
                      </a:r>
                      <a:r>
                        <a:rPr lang="pt-BR" sz="1600" dirty="0" smtClean="0">
                          <a:latin typeface="+mn-lt"/>
                        </a:rPr>
                        <a:t>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123.000,00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980.000,00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1.700.000,00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9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do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6.832.091,00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6.701.100,00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6.872.967,00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7.488.000,00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821517" y="6576349"/>
            <a:ext cx="269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78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837709" y="1106725"/>
            <a:ext cx="4778571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08 – Secretaria de  Educação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223792" y="1634534"/>
            <a:ext cx="388843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54047"/>
              </p:ext>
            </p:extLst>
          </p:nvPr>
        </p:nvGraphicFramePr>
        <p:xfrm>
          <a:off x="169100" y="2135753"/>
          <a:ext cx="11762835" cy="35756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6018"/>
                <a:gridCol w="1156018"/>
                <a:gridCol w="1156018"/>
              </a:tblGrid>
              <a:tr h="35297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1952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INFRAESTRUTURA EDUCACIONAL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Proporcionar melhor espaço físico para o trabalho pedagógico com a construção da sede da Secretaria de Educação e Conselho Municipal de Educação, construção, ampliação e reforma de escolas públicas do município. Atender as necessidades dos projetos para melhorias das condições de atendimento ao aluno.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Reforma, readequação quadra poliesportiva – fundamental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de prédio próprio para a Secretaria Municipal de Educação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e readequação de bibliotecas públicas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sede do Conselho de Educação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1.000.000,00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250.500,00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50.000,00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500.000,00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100.000,00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261.000,00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500.000,00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100.000,00 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271.000,00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500.000,00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100.000,00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600812" y="6066746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21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935760" y="1192127"/>
            <a:ext cx="446449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08 – Secretaria de  Educação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165626" y="1733832"/>
            <a:ext cx="388843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90213"/>
              </p:ext>
            </p:extLst>
          </p:nvPr>
        </p:nvGraphicFramePr>
        <p:xfrm>
          <a:off x="72943" y="2187232"/>
          <a:ext cx="12053285" cy="41766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08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3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3193"/>
                <a:gridCol w="1413193"/>
                <a:gridCol w="1413193"/>
              </a:tblGrid>
              <a:tr h="36188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9438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INFRAESTRUTURA EDUCACIONAL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Proporcionar melhor espaço físico para o trabalho pedagógico com a construção da sede da Secretaria de Educação e Conselho Municipal de Educação, construção, ampliação e reforma de escolas públicas do município. Atender as necessidades dos projetos para melhorias das condições de atendimento ao aluno.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Reforma e readequação de escolas – Infantil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Reforma e readequação de escolas – Fundamental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de Escola Educação Infantil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de Escola Educação Fundamental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1.100.000,00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1.817.000,00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2.463.800,00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178.250,00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1.170.000,00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1.340.000,00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2.555.000,00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185.000,00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1.180.000,00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1.340.000,00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2.615.000,00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185.000,00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1.700.000,00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1.340.000,00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2.750.000,00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195.000,00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2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 do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7.409.050,00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6.150.500,00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6.231.000,00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6.906.000,00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  <a:tr h="2160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 DA UNIDADE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14.241.141,00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12.851.600,00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13.103.967,00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smtClean="0"/>
                        <a:t>14.394.000,00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85865" y="638081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6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431704" y="1069977"/>
            <a:ext cx="5087694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08 – Secretaria de  Educação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624160" y="1568069"/>
            <a:ext cx="4702781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Gestão de Politicas Pedagógicas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2665"/>
              </p:ext>
            </p:extLst>
          </p:nvPr>
        </p:nvGraphicFramePr>
        <p:xfrm>
          <a:off x="407368" y="2006135"/>
          <a:ext cx="11438861" cy="432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6018"/>
                <a:gridCol w="1202055"/>
                <a:gridCol w="1156018"/>
              </a:tblGrid>
              <a:tr h="38318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4857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ADMINISTRAÇÃO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das Políticas Pedagógicas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Capacitação dos profissionais da educação – Especial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Capacitação dos profissionais da educação – Fundamental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Capacitação dos profissionais da educação - Infantil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153.000,00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151.000,00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47.000,00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62.000,00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45.000,00</a:t>
                      </a: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151.000,00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49.000,00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65.000,00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 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151.000,00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51.000,00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69.000,00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23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do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smtClean="0"/>
                        <a:t>303.000,00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305.000,00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311.000,00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316.000,00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  <a:tr h="32423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DA UNIDADE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303.000,00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305.000,00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311.000,00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316.000,00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28194" y="6357680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98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4439816" y="1277652"/>
            <a:ext cx="2517974" cy="65847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pt-BR" sz="3000" b="1" dirty="0" smtClean="0"/>
              <a:t>    Conceitos</a:t>
            </a:r>
            <a:endParaRPr lang="pt-BR" sz="30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5" y="2132856"/>
            <a:ext cx="2223980" cy="136815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5" y="4208183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0" y="93675"/>
            <a:ext cx="12000656" cy="6647694"/>
            <a:chOff x="0" y="-991"/>
            <a:chExt cx="12192000" cy="669901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991"/>
              <a:ext cx="1962150" cy="1193118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017" y="69050"/>
              <a:ext cx="1042720" cy="996155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5511686" y="119292"/>
              <a:ext cx="4669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accent1">
                      <a:lumMod val="75000"/>
                    </a:schemeClr>
                  </a:solidFill>
                </a:rPr>
                <a:t>Câmara Municipal</a:t>
              </a:r>
            </a:p>
            <a:p>
              <a:r>
                <a:rPr lang="pt-BR" sz="2600" dirty="0" smtClean="0">
                  <a:solidFill>
                    <a:schemeClr val="accent1">
                      <a:lumMod val="75000"/>
                    </a:schemeClr>
                  </a:solidFill>
                </a:rPr>
                <a:t>De Alta Floresta</a:t>
              </a:r>
              <a:endParaRPr lang="pt-BR" sz="2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9850" y="40776"/>
              <a:ext cx="1962150" cy="115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tângulo 14"/>
            <p:cNvSpPr/>
            <p:nvPr/>
          </p:nvSpPr>
          <p:spPr>
            <a:xfrm>
              <a:off x="4422111" y="6174805"/>
              <a:ext cx="43022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pt-BR" sz="2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haroni"/>
                </a:rPr>
                <a:t>www.altafloresta.mt.leg.br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3048000" y="2181842"/>
            <a:ext cx="8088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002060"/>
                </a:solidFill>
              </a:rPr>
              <a:t>PPA – Plano Plurianual </a:t>
            </a:r>
            <a:r>
              <a:rPr lang="pt-BR" sz="2200" dirty="0">
                <a:solidFill>
                  <a:srgbClr val="002060"/>
                </a:solidFill>
              </a:rPr>
              <a:t>= Instrumento  de planejamento considerado de </a:t>
            </a:r>
            <a:r>
              <a:rPr lang="pt-BR" sz="2200" b="1" u="sng" dirty="0">
                <a:solidFill>
                  <a:srgbClr val="002060"/>
                </a:solidFill>
              </a:rPr>
              <a:t>médio prazo</a:t>
            </a:r>
            <a:r>
              <a:rPr lang="pt-BR" sz="2200" dirty="0">
                <a:solidFill>
                  <a:srgbClr val="002060"/>
                </a:solidFill>
              </a:rPr>
              <a:t>, pois estabelece as diretrizes, os objetivos e as metas da Administração Pública para o </a:t>
            </a:r>
            <a:r>
              <a:rPr lang="pt-BR" sz="2200" b="1" u="sng" dirty="0">
                <a:solidFill>
                  <a:srgbClr val="002060"/>
                </a:solidFill>
              </a:rPr>
              <a:t>período de 04 anos</a:t>
            </a:r>
            <a:r>
              <a:rPr lang="pt-BR" sz="2200" dirty="0">
                <a:solidFill>
                  <a:srgbClr val="002060"/>
                </a:solidFill>
              </a:rPr>
              <a:t>. Neste caso referente anos (2022-2025).</a:t>
            </a:r>
          </a:p>
        </p:txBody>
      </p:sp>
      <p:sp>
        <p:nvSpPr>
          <p:cNvPr id="16" name="CaixaDeTexto 5"/>
          <p:cNvSpPr txBox="1"/>
          <p:nvPr/>
        </p:nvSpPr>
        <p:spPr>
          <a:xfrm>
            <a:off x="3048000" y="4077582"/>
            <a:ext cx="8088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200" b="1" dirty="0" smtClean="0">
                <a:solidFill>
                  <a:srgbClr val="002060"/>
                </a:solidFill>
              </a:rPr>
              <a:t>Lei de Diretrizes Orçamentarias </a:t>
            </a:r>
            <a:r>
              <a:rPr lang="pt-BR" sz="2200" dirty="0" smtClean="0">
                <a:solidFill>
                  <a:srgbClr val="002060"/>
                </a:solidFill>
              </a:rPr>
              <a:t>- Prevista </a:t>
            </a:r>
            <a:r>
              <a:rPr lang="pt-BR" sz="2200" dirty="0">
                <a:solidFill>
                  <a:srgbClr val="002060"/>
                </a:solidFill>
              </a:rPr>
              <a:t>no Art. 165, </a:t>
            </a:r>
            <a:r>
              <a:rPr lang="pt-BR" sz="2200" dirty="0" smtClean="0">
                <a:solidFill>
                  <a:srgbClr val="002060"/>
                </a:solidFill>
              </a:rPr>
              <a:t>Inciso </a:t>
            </a:r>
            <a:r>
              <a:rPr lang="pt-BR" sz="2200" dirty="0">
                <a:solidFill>
                  <a:srgbClr val="002060"/>
                </a:solidFill>
              </a:rPr>
              <a:t>II da CF, a LDO é o elo entre o </a:t>
            </a:r>
            <a:r>
              <a:rPr lang="pt-BR" sz="2200" dirty="0" smtClean="0">
                <a:solidFill>
                  <a:srgbClr val="002060"/>
                </a:solidFill>
              </a:rPr>
              <a:t>Plano Plurianual </a:t>
            </a:r>
            <a:r>
              <a:rPr lang="pt-BR" sz="2200" dirty="0">
                <a:solidFill>
                  <a:srgbClr val="002060"/>
                </a:solidFill>
              </a:rPr>
              <a:t>– PPA e a Lei Orçamentária Anual – LOA</a:t>
            </a:r>
            <a:r>
              <a:rPr lang="pt-BR" sz="22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2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Principal </a:t>
            </a:r>
            <a:r>
              <a:rPr lang="pt-BR" sz="2200" dirty="0">
                <a:solidFill>
                  <a:srgbClr val="002060"/>
                </a:solidFill>
              </a:rPr>
              <a:t>função da LDO – selecionar, dentre as ações previstas </a:t>
            </a:r>
            <a:r>
              <a:rPr lang="pt-BR" sz="2200" dirty="0" smtClean="0">
                <a:solidFill>
                  <a:srgbClr val="002060"/>
                </a:solidFill>
              </a:rPr>
              <a:t>no </a:t>
            </a:r>
            <a:r>
              <a:rPr lang="pt-BR" sz="2200" dirty="0">
                <a:solidFill>
                  <a:srgbClr val="002060"/>
                </a:solidFill>
              </a:rPr>
              <a:t>PPA, aquelas que terão prioridade na execução do orçamento </a:t>
            </a:r>
            <a:r>
              <a:rPr lang="pt-BR" sz="2200" dirty="0" smtClean="0">
                <a:solidFill>
                  <a:srgbClr val="002060"/>
                </a:solidFill>
              </a:rPr>
              <a:t>do </a:t>
            </a:r>
            <a:r>
              <a:rPr lang="pt-BR" sz="2200" dirty="0">
                <a:solidFill>
                  <a:srgbClr val="002060"/>
                </a:solidFill>
              </a:rPr>
              <a:t>ano seguinte.</a:t>
            </a:r>
          </a:p>
        </p:txBody>
      </p:sp>
    </p:spTree>
    <p:extLst>
      <p:ext uri="{BB962C8B-B14F-4D97-AF65-F5344CB8AC3E}">
        <p14:creationId xmlns:p14="http://schemas.microsoft.com/office/powerpoint/2010/main" val="3024118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498064" y="1065205"/>
            <a:ext cx="4680520" cy="39636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08 – Secretaria de  Educação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477697" y="1501584"/>
            <a:ext cx="462237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Gestão de Alimentação Escolar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61061"/>
              </p:ext>
            </p:extLst>
          </p:nvPr>
        </p:nvGraphicFramePr>
        <p:xfrm>
          <a:off x="64744" y="1967796"/>
          <a:ext cx="12152788" cy="481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83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9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005"/>
                <a:gridCol w="1310005"/>
                <a:gridCol w="1310005"/>
              </a:tblGrid>
              <a:tr h="38221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6331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ALIMENTAÇÃO ESCOLAR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Fornecer merenda escolar a todos os alunos matriculados nas escolas municipais e entidades educacionais conveniadas, com inclusão de produtos da região na alimentação escolar; proporcionar melhores condições de alimentação; diminuição dos índices de desnutrição.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alimentação escolar - fundamental (especial)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alimentação escolar – fundamental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alimentação escolar - infantil (creche)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alimentação escolar - infantil (pré-escola)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alimentação escolar - infantil (educação especial)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alimentação escolar - EJA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30.500,00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500.00,00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420.000,00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365.000,00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5.200,00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30.700,00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510.000,00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430.000,00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380.000,00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dirty="0" smtClean="0"/>
                    </a:p>
                    <a:p>
                      <a:pPr algn="r"/>
                      <a:r>
                        <a:rPr lang="pt-BR" sz="1600" dirty="0" smtClean="0"/>
                        <a:t>28.000,00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5.300,00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30.900,00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520.000,00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435.000,00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400.000,00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29.000,00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5.500,00 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31.200,00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530.000,00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450.000,00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460.000,00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5.700,00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4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do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1.347.700,00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1.384.000,00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1.420.400,00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1.506.900,00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  <a:tr h="3234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 DA UNIDADE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1.347.700,00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1.384.000,00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1.420.400,00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1.506.900,00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75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890029" y="1142638"/>
            <a:ext cx="4298338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08 – Secretaria de  Educação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757084" y="1690868"/>
            <a:ext cx="45642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04 – Gestão de Transporte Escolar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80675"/>
              </p:ext>
            </p:extLst>
          </p:nvPr>
        </p:nvGraphicFramePr>
        <p:xfrm>
          <a:off x="263352" y="2197263"/>
          <a:ext cx="11521279" cy="33537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07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4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9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9927"/>
                <a:gridCol w="1179927"/>
                <a:gridCol w="1179927"/>
              </a:tblGrid>
              <a:tr h="30665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Programa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Ação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2022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2023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2024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2025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9623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>
                          <a:latin typeface="+mn-lt"/>
                        </a:rPr>
                        <a:t>RENOVAÇÃO DE FROTA DE VEÍCULOS E EQUIPAMENTOS</a:t>
                      </a:r>
                    </a:p>
                    <a:p>
                      <a:pPr algn="just"/>
                      <a:endParaRPr lang="pt-BR" sz="16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Prover a administração municipal de suporte físico de qualidade para realização de suas atividades e redução de custos com a manutenção da frota e atender com maior eficiência e eficácia as diversas atividades.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Frota da Secretaria de Educação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140.000,00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130.000,00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130.000,00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665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da Programa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140.000,00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130.000,00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130.000,00</a:t>
                      </a:r>
                      <a:endParaRPr lang="pt-BR" sz="1600" b="1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95800" y="6093296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86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4151784" y="1160134"/>
            <a:ext cx="3888432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08 – Secretaria de  Educação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813886" y="1725859"/>
            <a:ext cx="45642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04 – Gestão de Transporte Escolar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256342"/>
              </p:ext>
            </p:extLst>
          </p:nvPr>
        </p:nvGraphicFramePr>
        <p:xfrm>
          <a:off x="157742" y="2204865"/>
          <a:ext cx="11885570" cy="3459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9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005"/>
                <a:gridCol w="1356043"/>
                <a:gridCol w="1310005"/>
              </a:tblGrid>
              <a:tr h="36910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9074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/>
                        <a:t>TRANSPORTE ESCOLAR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Objetivo</a:t>
                      </a:r>
                      <a:r>
                        <a:rPr lang="pt-BR" sz="1600" b="0" dirty="0" smtClean="0">
                          <a:latin typeface="+mn-lt"/>
                        </a:rPr>
                        <a:t>: </a:t>
                      </a:r>
                      <a:r>
                        <a:rPr lang="pt-BR" sz="1600" dirty="0" smtClean="0"/>
                        <a:t>Proporcionar aos alunos da rede municipal e da rede estadual de ensino, condições para locomoção até as escolas; contemplar transporte adaptado conforme a demanda.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transporte escolar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3.298.430,00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3.318.430,00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3.288.430,00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3.200.000,00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1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Total do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3.298.430,00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3.318.430,00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3.288.430,00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3.200.000,00</a:t>
                      </a:r>
                      <a:endParaRPr lang="pt-BR" sz="1600" b="1" dirty="0" smtClean="0">
                        <a:latin typeface="+mn-lt"/>
                      </a:endParaRPr>
                    </a:p>
                  </a:txBody>
                  <a:tcPr/>
                </a:tc>
              </a:tr>
              <a:tr h="4801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TOTAL DA UNIDADE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3.448.430,00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3.458.430,00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3.418.430,00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3.330.000,00</a:t>
                      </a:r>
                      <a:endParaRPr lang="pt-BR" sz="1600" b="1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52085" y="6021288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24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4151784" y="1098144"/>
            <a:ext cx="3888432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08 – Secretaria de  Educação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813885" y="1630551"/>
            <a:ext cx="45642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05 – Gestão do FUNDEB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06959"/>
              </p:ext>
            </p:extLst>
          </p:nvPr>
        </p:nvGraphicFramePr>
        <p:xfrm>
          <a:off x="182964" y="2093925"/>
          <a:ext cx="11826070" cy="4685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4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5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3193"/>
                <a:gridCol w="1459230"/>
                <a:gridCol w="1413193"/>
              </a:tblGrid>
              <a:tr h="38689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3492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DO FUNDEB</a:t>
                      </a:r>
                    </a:p>
                    <a:p>
                      <a:pPr algn="just"/>
                      <a:endParaRPr lang="pt-BR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Desenvolvimento e manutenção da educação pública, de forma ampla, considerando o âmbito de atuação prioritária do município.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FUNDEB 70% - Fundamental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FUNDEB 70% - Creche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FUNDEB 70% - Pré-escola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FUNDEB 30% - Fundamental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FUNDEB 30% - Creche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FUNDEB 30% - Pré-escola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FUNDEB 70% - Educação Especial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endParaRPr lang="pt-BR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FUNDEB 30% - Educação Especial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10.644.000,00</a:t>
                      </a: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4.360.000,00</a:t>
                      </a: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3.931.000,00</a:t>
                      </a: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3.668.000,00</a:t>
                      </a: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2.732.350,00</a:t>
                      </a: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2.478.890,00</a:t>
                      </a: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691.000,00</a:t>
                      </a:r>
                    </a:p>
                    <a:p>
                      <a:pPr algn="r"/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261.000,00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10.670.380,00</a:t>
                      </a:r>
                    </a:p>
                    <a:p>
                      <a:pPr algn="r"/>
                      <a:endParaRPr lang="pt-BR" sz="800" dirty="0" smtClean="0"/>
                    </a:p>
                    <a:p>
                      <a:pPr algn="r"/>
                      <a:r>
                        <a:rPr lang="pt-BR" sz="1600" dirty="0" smtClean="0"/>
                        <a:t>4.447.200,00</a:t>
                      </a: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3.958.600,00</a:t>
                      </a:r>
                    </a:p>
                    <a:p>
                      <a:pPr algn="r"/>
                      <a:endParaRPr lang="pt-BR" sz="800" dirty="0" smtClean="0"/>
                    </a:p>
                    <a:p>
                      <a:pPr algn="r"/>
                      <a:r>
                        <a:rPr lang="pt-BR" sz="1600" dirty="0" smtClean="0"/>
                        <a:t>3.749.360,00</a:t>
                      </a:r>
                    </a:p>
                    <a:p>
                      <a:pPr algn="r"/>
                      <a:endParaRPr lang="pt-BR" sz="800" dirty="0" smtClean="0"/>
                    </a:p>
                    <a:p>
                      <a:pPr algn="r"/>
                      <a:r>
                        <a:rPr lang="pt-BR" sz="1600" dirty="0" smtClean="0"/>
                        <a:t>3.162.927,00</a:t>
                      </a:r>
                    </a:p>
                    <a:p>
                      <a:pPr algn="r"/>
                      <a:endParaRPr lang="pt-BR" sz="800" dirty="0" smtClean="0"/>
                    </a:p>
                    <a:p>
                      <a:pPr algn="r"/>
                      <a:r>
                        <a:rPr lang="pt-BR" sz="1600" dirty="0" smtClean="0"/>
                        <a:t>2.595.493,00</a:t>
                      </a: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704.820,00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8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dirty="0" smtClean="0"/>
                        <a:t>266.220,00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10.659.220,00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4.536.144,00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4.038.772,00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3.832.347,00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3.223.185,00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2.644.602,00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718.916,00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271.544,00 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10.670.100,00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4.610.000,00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4.058.000,00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3.948.876,00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3.350.185,00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2.750.000,00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732.916,00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276.545,00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00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do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28.766.240,00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29.555.000,00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29.924.730,00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30.396.622,00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  <a:tr h="45300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TOTAL DA UNIDADE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28.766.240,00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29.555.000,00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29.924.730,00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30.396.622,00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00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359696" y="1484784"/>
            <a:ext cx="5666348" cy="57606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08 – Secretaria de  Educação</a:t>
            </a:r>
            <a:endParaRPr lang="pt-BR" sz="2400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83808"/>
              </p:ext>
            </p:extLst>
          </p:nvPr>
        </p:nvGraphicFramePr>
        <p:xfrm>
          <a:off x="1444492" y="2345035"/>
          <a:ext cx="9496755" cy="1341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7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6705"/>
                <a:gridCol w="1576705"/>
                <a:gridCol w="1565593"/>
              </a:tblGrid>
              <a:tr h="3571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TOTAL GERAL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8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GERAL DO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</a:t>
                      </a:r>
                      <a:r>
                        <a:rPr lang="pt-BR" sz="2000" b="1" dirty="0" smtClean="0">
                          <a:latin typeface="+mn-lt"/>
                        </a:rPr>
                        <a:t>ÓRGÃO</a:t>
                      </a:r>
                      <a:endParaRPr lang="pt-BR" sz="2000" dirty="0" smtClean="0">
                        <a:latin typeface="+mn-lt"/>
                      </a:endParaRPr>
                    </a:p>
                    <a:p>
                      <a:pPr algn="just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48.106.511,00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47.554.030,00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48.178.527,00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49.943.522,00</a:t>
                      </a:r>
                      <a:endParaRPr lang="pt-BR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600812" y="6066746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18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38217" y="1192127"/>
            <a:ext cx="5256584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09 – Secretaria de  Esportes e Lazer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813886" y="1858527"/>
            <a:ext cx="45642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33824"/>
              </p:ext>
            </p:extLst>
          </p:nvPr>
        </p:nvGraphicFramePr>
        <p:xfrm>
          <a:off x="386540" y="2348881"/>
          <a:ext cx="11577669" cy="42338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25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2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1130"/>
                <a:gridCol w="1449705"/>
                <a:gridCol w="1449705"/>
              </a:tblGrid>
              <a:tr h="53052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385">
                <a:tc>
                  <a:txBody>
                    <a:bodyPr/>
                    <a:lstStyle/>
                    <a:p>
                      <a:pPr algn="just"/>
                      <a:r>
                        <a:rPr lang="pt-BR" b="1" i="0" dirty="0" smtClean="0">
                          <a:latin typeface="+mn-lt"/>
                        </a:rPr>
                        <a:t>GESTÃO ADMINISTRATIVA</a:t>
                      </a:r>
                    </a:p>
                    <a:p>
                      <a:pPr algn="just"/>
                      <a:endParaRPr lang="pt-BR" sz="1000" b="1" i="0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Gabinete da Secretaria de Esportes e Lazer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1.573.952,00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1.649.359,00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1.700.452,00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1.729.608,00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979">
                <a:tc gridSpan="2"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do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1.573.952,00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1.649.359,00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1.7000.452,00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1.729.608,00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  <a:tr h="215979">
                <a:tc gridSpan="2"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latin typeface="+mn-lt"/>
                        </a:rPr>
                        <a:t>TOTAL DA UNIDADE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1.573.952,00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1.649.359,00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1.7000.452,00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1.729.608,00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628117" y="6509306"/>
            <a:ext cx="269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42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687987" y="1192127"/>
            <a:ext cx="4752528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09 – Secretaria de  Esportes e Lazer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9897" y="1721486"/>
            <a:ext cx="45642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Esportes e Projetos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49229"/>
              </p:ext>
            </p:extLst>
          </p:nvPr>
        </p:nvGraphicFramePr>
        <p:xfrm>
          <a:off x="325985" y="2136003"/>
          <a:ext cx="11817308" cy="42148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63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4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943"/>
                <a:gridCol w="1421130"/>
                <a:gridCol w="1317943"/>
              </a:tblGrid>
              <a:tr h="30986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venirNext LT Pro Cn"/>
                        </a:rPr>
                        <a:t>Programa</a:t>
                      </a:r>
                      <a:endParaRPr lang="pt-BR" sz="16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venirNext LT Pro Cn"/>
                        </a:rPr>
                        <a:t>Ação</a:t>
                      </a:r>
                      <a:endParaRPr lang="pt-BR" sz="16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venirNext LT Pro Cn"/>
                        </a:rPr>
                        <a:t>2022</a:t>
                      </a:r>
                      <a:endParaRPr lang="pt-BR" sz="16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venirNext LT Pro Cn"/>
                        </a:rPr>
                        <a:t>2023</a:t>
                      </a:r>
                      <a:endParaRPr lang="pt-BR" sz="16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venirNext LT Pro Cn"/>
                        </a:rPr>
                        <a:t>2024</a:t>
                      </a:r>
                      <a:endParaRPr lang="pt-BR" sz="16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venirNext LT Pro Cn"/>
                        </a:rPr>
                        <a:t>2025</a:t>
                      </a:r>
                      <a:endParaRPr lang="pt-BR" sz="16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9297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CONSTRUÇÃO, REFORMAS, AMPLIAÇÃO E MANUTENÇÃO DE PRÓPRIOS PÚBLICOS DA SECRETARIA DE ESPORTES E LAZER</a:t>
                      </a:r>
                    </a:p>
                    <a:p>
                      <a:pPr algn="just"/>
                      <a:endParaRPr lang="pt-BR" sz="10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500" b="0" dirty="0" smtClean="0">
                          <a:latin typeface="+mn-lt"/>
                        </a:rPr>
                        <a:t>Promover a expansão e melhorias dos próprios públicos municipais, implementação de projetos de desenvolvimento urbano, rural e conservação e construção de obras públicas priorizando a ampliação do atendimento a população. Manutenção e ampliação da estrutura para os eventos esportivos, promover e coordenar iniciativas de assessoramento formulação e a execução de políticas e programas nas áreas esportivas.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da quadra esportiva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do campo de futebol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da pista de Skate Park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de Centro Esportivo Paraolímpico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da pista de caminhada Parque Zoobotânico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da academia Terceira Idade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33.500,00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5.500,00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14.500,00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25.500,00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27.500,00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5.499,00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25.600,00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5.500,00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25.700,00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27.500,00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5.500,00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25.800,00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12.000,00</a:t>
                      </a: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90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r>
                        <a:rPr lang="pt-BR" sz="1600" b="1" baseline="0" dirty="0" smtClean="0">
                          <a:latin typeface="+mn-lt"/>
                        </a:rPr>
                        <a:t> do Programa 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118.500,00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118.599,00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118.700,00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118.800,00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09488" y="6380646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51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359696" y="1110239"/>
            <a:ext cx="5544616" cy="41444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09 – Secretaria de  Esportes e Lazer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809897" y="1571358"/>
            <a:ext cx="45642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Esportes e Projetos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350103"/>
              </p:ext>
            </p:extLst>
          </p:nvPr>
        </p:nvGraphicFramePr>
        <p:xfrm>
          <a:off x="362683" y="2027440"/>
          <a:ext cx="11458656" cy="45208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63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0780"/>
                <a:gridCol w="1160780"/>
                <a:gridCol w="1160780"/>
              </a:tblGrid>
              <a:tr h="37139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5454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/>
                        <a:t>GESTÃO DA POLÍTICA DE ESPORTES E LAZER</a:t>
                      </a:r>
                    </a:p>
                    <a:p>
                      <a:pPr algn="just"/>
                      <a:endParaRPr lang="pt-BR" sz="10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Manutenção e ampliação da estrutura para os eventos esportivos; promover e coordenar iniciativas de assessoramento a formulação e a execução de políticas públicas e programas na ares esportiva.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placar eletrônico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Incentivo as práticas esportivas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Promoção de campeonatos municipais esportivos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Festividades e festivais, jogos da criança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complexo esportivo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atividades audiovisuais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quadra de areia da Praça Cívica</a:t>
                      </a:r>
                      <a:endParaRPr lang="pt-BR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6.500,00</a:t>
                      </a: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68.000,00</a:t>
                      </a: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62.000,00</a:t>
                      </a: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33.500,00</a:t>
                      </a: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49.000,00</a:t>
                      </a: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11.146,00</a:t>
                      </a: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1.900,00</a:t>
                      </a:r>
                    </a:p>
                    <a:p>
                      <a:pPr algn="r"/>
                      <a:endParaRPr lang="pt-BR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6.791,00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69.010,00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64.000,00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36.500,00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61.900,00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17.040,00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2.000,00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7.150,00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72.000,00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72.000,00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55.000,00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75.000,00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13.341,00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2.306,00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7.450,00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75.000,00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80.000,00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72.000,00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82.000,00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9.341,00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2.600,00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3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 do Programa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232.046,00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257.241,00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296.797,00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328.391,00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  <a:tr h="4163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TOTAL DA UNIDADE</a:t>
                      </a:r>
                      <a:endParaRPr lang="pt-BR" sz="1600" b="1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350.546,00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375.840,00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415.497,00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328.391,00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83716" y="6466984"/>
            <a:ext cx="38187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8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4151784" y="1427525"/>
            <a:ext cx="3888432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09 – Secretaria de  Esportes</a:t>
            </a:r>
            <a:endParaRPr lang="pt-BR" sz="2400" b="1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81322"/>
              </p:ext>
            </p:extLst>
          </p:nvPr>
        </p:nvGraphicFramePr>
        <p:xfrm>
          <a:off x="1055440" y="2492896"/>
          <a:ext cx="10123285" cy="15121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63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7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9880"/>
                <a:gridCol w="1562925"/>
                <a:gridCol w="1579880"/>
              </a:tblGrid>
              <a:tr h="38148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59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GERAL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ÓRGÃO</a:t>
                      </a:r>
                      <a:endParaRPr lang="pt-BR" sz="1800" b="1" dirty="0" smtClean="0">
                        <a:latin typeface="+mn-lt"/>
                      </a:endParaRPr>
                    </a:p>
                    <a:p>
                      <a:pPr algn="just"/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1.924.498,00</a:t>
                      </a:r>
                    </a:p>
                    <a:p>
                      <a:pPr algn="r"/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2.025.199,00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2.115.949,00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2.176.799,00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4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380651" y="1065205"/>
            <a:ext cx="7560840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10: Secretaria de Infraestrutura </a:t>
            </a:r>
            <a:r>
              <a:rPr lang="pt-BR" sz="2400" b="1" dirty="0" smtClean="0">
                <a:solidFill>
                  <a:schemeClr val="bg1"/>
                </a:solidFill>
              </a:rPr>
              <a:t>e </a:t>
            </a:r>
            <a:r>
              <a:rPr lang="pt-BR" sz="2400" b="1" dirty="0">
                <a:solidFill>
                  <a:schemeClr val="bg1"/>
                </a:solidFill>
              </a:rPr>
              <a:t>Serviços Urbanos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295800" y="1543583"/>
            <a:ext cx="403244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32474"/>
              </p:ext>
            </p:extLst>
          </p:nvPr>
        </p:nvGraphicFramePr>
        <p:xfrm>
          <a:off x="285941" y="2060849"/>
          <a:ext cx="11750260" cy="43204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47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705"/>
                <a:gridCol w="1449705"/>
                <a:gridCol w="1449705"/>
              </a:tblGrid>
              <a:tr h="40819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6952">
                <a:tc>
                  <a:txBody>
                    <a:bodyPr/>
                    <a:lstStyle/>
                    <a:p>
                      <a:pPr algn="just"/>
                      <a:r>
                        <a:rPr lang="pt-BR" b="1" i="0" dirty="0" smtClean="0">
                          <a:latin typeface="+mn-lt"/>
                        </a:rPr>
                        <a:t>GESTÃO ADMINISTRATIVA</a:t>
                      </a:r>
                    </a:p>
                    <a:p>
                      <a:pPr algn="just"/>
                      <a:endParaRPr lang="pt-BR" sz="1000" b="1" i="0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500" b="0" dirty="0" smtClean="0">
                          <a:latin typeface="+mn-lt"/>
                        </a:rPr>
                        <a:t>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gabinete da Secretaria de Infraestrutura e Serviços Urbanos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3.553.042,00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3.610.000,00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3.684.000,00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4.120.000,00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6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do Programa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3.553.042,00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3.610.000,00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3.684.000,00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4.120.000,00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600810" y="6488668"/>
            <a:ext cx="2692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54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1160" y="1849938"/>
            <a:ext cx="106571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2060"/>
                </a:solidFill>
              </a:rPr>
              <a:t>Órgão: </a:t>
            </a:r>
            <a:r>
              <a:rPr lang="pt-BR" sz="2400" dirty="0">
                <a:solidFill>
                  <a:srgbClr val="002060"/>
                </a:solidFill>
              </a:rPr>
              <a:t>XX – Descrição do órgão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000" dirty="0">
              <a:solidFill>
                <a:srgbClr val="002060"/>
              </a:solidFill>
            </a:endParaRPr>
          </a:p>
          <a:p>
            <a:pPr algn="just"/>
            <a:r>
              <a:rPr lang="pt-BR" sz="2400" b="1" dirty="0">
                <a:solidFill>
                  <a:srgbClr val="002060"/>
                </a:solidFill>
              </a:rPr>
              <a:t>Unidade: </a:t>
            </a:r>
            <a:r>
              <a:rPr lang="pt-BR" sz="2400" dirty="0">
                <a:solidFill>
                  <a:srgbClr val="002060"/>
                </a:solidFill>
              </a:rPr>
              <a:t>XXX – Qual unidade pertencente ao órgão.</a:t>
            </a:r>
          </a:p>
          <a:p>
            <a:pPr algn="just"/>
            <a:endParaRPr lang="pt-BR" sz="1000" dirty="0">
              <a:solidFill>
                <a:srgbClr val="002060"/>
              </a:solidFill>
            </a:endParaRPr>
          </a:p>
          <a:p>
            <a:pPr algn="just"/>
            <a:r>
              <a:rPr lang="pt-BR" sz="2400" b="1" dirty="0">
                <a:solidFill>
                  <a:srgbClr val="002060"/>
                </a:solidFill>
              </a:rPr>
              <a:t>Programa: </a:t>
            </a:r>
            <a:r>
              <a:rPr lang="pt-BR" sz="2400" dirty="0">
                <a:solidFill>
                  <a:srgbClr val="002060"/>
                </a:solidFill>
              </a:rPr>
              <a:t>XXXX – Descrição do programa.</a:t>
            </a:r>
          </a:p>
          <a:p>
            <a:pPr algn="just"/>
            <a:endParaRPr lang="pt-BR" sz="1000" dirty="0">
              <a:solidFill>
                <a:srgbClr val="002060"/>
              </a:solidFill>
            </a:endParaRPr>
          </a:p>
          <a:p>
            <a:pPr algn="just"/>
            <a:r>
              <a:rPr lang="pt-BR" sz="2400" b="1" dirty="0">
                <a:solidFill>
                  <a:srgbClr val="002060"/>
                </a:solidFill>
              </a:rPr>
              <a:t>Objetivo do Programa: </a:t>
            </a:r>
            <a:r>
              <a:rPr lang="pt-BR" sz="2400" dirty="0">
                <a:solidFill>
                  <a:srgbClr val="002060"/>
                </a:solidFill>
              </a:rPr>
              <a:t>Apresenta de maneira simplificada o objetivo do programa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000" dirty="0">
              <a:solidFill>
                <a:srgbClr val="002060"/>
              </a:solidFill>
            </a:endParaRPr>
          </a:p>
          <a:p>
            <a:pPr algn="just"/>
            <a:r>
              <a:rPr lang="pt-BR" sz="2400" b="1" dirty="0">
                <a:solidFill>
                  <a:srgbClr val="002060"/>
                </a:solidFill>
              </a:rPr>
              <a:t>Ação: </a:t>
            </a:r>
            <a:r>
              <a:rPr lang="pt-BR" sz="2400" dirty="0">
                <a:solidFill>
                  <a:srgbClr val="002060"/>
                </a:solidFill>
              </a:rPr>
              <a:t>Demonstrado como Projeto </a:t>
            </a:r>
            <a:r>
              <a:rPr lang="pt-BR" sz="2400" dirty="0" smtClean="0">
                <a:solidFill>
                  <a:srgbClr val="002060"/>
                </a:solidFill>
              </a:rPr>
              <a:t>1XXX </a:t>
            </a:r>
            <a:r>
              <a:rPr lang="pt-BR" sz="2400" dirty="0">
                <a:solidFill>
                  <a:srgbClr val="002060"/>
                </a:solidFill>
              </a:rPr>
              <a:t>ou Atividade </a:t>
            </a:r>
            <a:r>
              <a:rPr lang="pt-BR" sz="2400" dirty="0" smtClean="0">
                <a:solidFill>
                  <a:srgbClr val="002060"/>
                </a:solidFill>
              </a:rPr>
              <a:t>2XXX.</a:t>
            </a:r>
          </a:p>
          <a:p>
            <a:pPr algn="just"/>
            <a:endParaRPr lang="pt-BR" sz="1000" b="1" dirty="0">
              <a:solidFill>
                <a:srgbClr val="002060"/>
              </a:solidFill>
            </a:endParaRPr>
          </a:p>
          <a:p>
            <a:pPr algn="just"/>
            <a:r>
              <a:rPr lang="pt-BR" sz="2400" b="1" dirty="0" smtClean="0">
                <a:solidFill>
                  <a:srgbClr val="002060"/>
                </a:solidFill>
              </a:rPr>
              <a:t>Unidade </a:t>
            </a:r>
            <a:r>
              <a:rPr lang="pt-BR" sz="2400" b="1" dirty="0">
                <a:solidFill>
                  <a:srgbClr val="002060"/>
                </a:solidFill>
              </a:rPr>
              <a:t>de Medida: </a:t>
            </a:r>
            <a:r>
              <a:rPr lang="pt-BR" sz="2400" dirty="0">
                <a:solidFill>
                  <a:srgbClr val="002060"/>
                </a:solidFill>
              </a:rPr>
              <a:t>(metros, km, mês, etc</a:t>
            </a:r>
            <a:r>
              <a:rPr lang="pt-BR" sz="2400" dirty="0" smtClean="0">
                <a:solidFill>
                  <a:srgbClr val="002060"/>
                </a:solidFill>
              </a:rPr>
              <a:t>.).</a:t>
            </a:r>
          </a:p>
          <a:p>
            <a:pPr algn="just"/>
            <a:endParaRPr lang="pt-BR" sz="1000" dirty="0">
              <a:solidFill>
                <a:srgbClr val="002060"/>
              </a:solidFill>
            </a:endParaRPr>
          </a:p>
          <a:p>
            <a:pPr algn="just"/>
            <a:r>
              <a:rPr lang="pt-BR" sz="2400" b="1" dirty="0">
                <a:solidFill>
                  <a:srgbClr val="002060"/>
                </a:solidFill>
              </a:rPr>
              <a:t>Meta Financeira: </a:t>
            </a:r>
            <a:r>
              <a:rPr lang="pt-BR" sz="2400" dirty="0">
                <a:solidFill>
                  <a:srgbClr val="002060"/>
                </a:solidFill>
              </a:rPr>
              <a:t>Valores em reais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000" dirty="0">
              <a:solidFill>
                <a:srgbClr val="002060"/>
              </a:solidFill>
            </a:endParaRPr>
          </a:p>
          <a:p>
            <a:pPr algn="just"/>
            <a:r>
              <a:rPr lang="pt-BR" sz="2400" b="1" dirty="0" smtClean="0">
                <a:solidFill>
                  <a:srgbClr val="002060"/>
                </a:solidFill>
              </a:rPr>
              <a:t>Meta Física: </a:t>
            </a:r>
            <a:r>
              <a:rPr lang="pt-BR" sz="2400" dirty="0" smtClean="0">
                <a:solidFill>
                  <a:srgbClr val="002060"/>
                </a:solidFill>
              </a:rPr>
              <a:t>Conforme </a:t>
            </a:r>
            <a:r>
              <a:rPr lang="pt-BR" sz="2400" dirty="0">
                <a:solidFill>
                  <a:srgbClr val="002060"/>
                </a:solidFill>
              </a:rPr>
              <a:t>Unidade de Medida.</a:t>
            </a:r>
            <a:endParaRPr lang="pt-BR" sz="24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420145" y="1070133"/>
            <a:ext cx="5113137" cy="67911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ângulo 2"/>
          <p:cNvSpPr/>
          <p:nvPr/>
        </p:nvSpPr>
        <p:spPr>
          <a:xfrm>
            <a:off x="3863752" y="112389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Estrutura do Planejamento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31356" cy="118397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45019"/>
            <a:ext cx="1026355" cy="98852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388450" y="144816"/>
            <a:ext cx="4596297" cy="82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300" y="135122"/>
            <a:ext cx="1931356" cy="114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885853" y="6120893"/>
            <a:ext cx="4234683" cy="519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/>
              </a:rPr>
              <a:t>www.altafloresta.mt.leg.br</a:t>
            </a:r>
          </a:p>
        </p:txBody>
      </p:sp>
    </p:spTree>
    <p:extLst>
      <p:ext uri="{BB962C8B-B14F-4D97-AF65-F5344CB8AC3E}">
        <p14:creationId xmlns:p14="http://schemas.microsoft.com/office/powerpoint/2010/main" val="1873670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315580" y="1191558"/>
            <a:ext cx="7560840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10: Secretaria de Infraestrutura </a:t>
            </a:r>
            <a:r>
              <a:rPr lang="pt-BR" sz="2400" b="1" dirty="0" smtClean="0">
                <a:solidFill>
                  <a:schemeClr val="bg1"/>
                </a:solidFill>
              </a:rPr>
              <a:t>e </a:t>
            </a:r>
            <a:r>
              <a:rPr lang="pt-BR" sz="2400" b="1" dirty="0">
                <a:solidFill>
                  <a:schemeClr val="bg1"/>
                </a:solidFill>
              </a:rPr>
              <a:t>Serviços Urbanos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295800" y="1707261"/>
            <a:ext cx="403244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Infraestrutura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694397"/>
              </p:ext>
            </p:extLst>
          </p:nvPr>
        </p:nvGraphicFramePr>
        <p:xfrm>
          <a:off x="272328" y="2348880"/>
          <a:ext cx="11647344" cy="3840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7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7643"/>
                <a:gridCol w="1449705"/>
                <a:gridCol w="1449705"/>
              </a:tblGrid>
              <a:tr h="35661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3708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RENOVAÇÃO DE FROTA DE VEÍCULOS E EQUIPAMENTOS</a:t>
                      </a: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Prover a administração municipal de suporte físico de qualidade para realização de suas atividades e redução de custos com a manutenção da frota e atender com maior eficiência e eficácia as diversas atividades</a:t>
                      </a:r>
                      <a:endParaRPr lang="pt-BR" sz="1600" b="0" dirty="0" smtClean="0">
                        <a:latin typeface="+mn-lt"/>
                      </a:endParaRPr>
                    </a:p>
                    <a:p>
                      <a:pPr algn="just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Adquirir veículos, maquinários e equipamentos – SINFRA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frota mecanizada da SINFRA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570.000,00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915.000,00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550.000,00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1.015.500,00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550.000,00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1.165.092,00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550.000,00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1.621.000,00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</a:t>
                      </a:r>
                      <a:r>
                        <a:rPr lang="pt-BR" sz="2000" b="1" dirty="0" smtClean="0">
                          <a:latin typeface="+mn-lt"/>
                        </a:rPr>
                        <a:t>do </a:t>
                      </a:r>
                      <a:r>
                        <a:rPr lang="pt-BR" sz="2000" b="1" dirty="0" smtClean="0">
                          <a:latin typeface="+mn-lt"/>
                        </a:rPr>
                        <a:t>Programa</a:t>
                      </a:r>
                      <a:endParaRPr lang="pt-BR" sz="2000" b="0" dirty="0" smtClean="0">
                        <a:latin typeface="+mn-lt"/>
                      </a:endParaRPr>
                    </a:p>
                    <a:p>
                      <a:pPr algn="ctr"/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1.485.000,00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1.565.500,00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1.715.092,00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+mn-lt"/>
                        </a:rPr>
                        <a:t>2.171.000,00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504779" y="6237312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57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315580" y="1191558"/>
            <a:ext cx="7560840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10: Secretaria de Infraestrutura </a:t>
            </a:r>
            <a:r>
              <a:rPr lang="pt-BR" sz="2400" b="1" dirty="0" smtClean="0">
                <a:solidFill>
                  <a:schemeClr val="bg1"/>
                </a:solidFill>
              </a:rPr>
              <a:t>e </a:t>
            </a:r>
            <a:r>
              <a:rPr lang="pt-BR" sz="2400" b="1" dirty="0">
                <a:solidFill>
                  <a:schemeClr val="bg1"/>
                </a:solidFill>
              </a:rPr>
              <a:t>Serviços Urbanos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295800" y="1707261"/>
            <a:ext cx="403244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Infraestrutura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40979"/>
              </p:ext>
            </p:extLst>
          </p:nvPr>
        </p:nvGraphicFramePr>
        <p:xfrm>
          <a:off x="490734" y="2154735"/>
          <a:ext cx="11642580" cy="42926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705"/>
                <a:gridCol w="1449705"/>
                <a:gridCol w="1460817"/>
              </a:tblGrid>
              <a:tr h="39026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21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+mn-lt"/>
                        </a:rPr>
                        <a:t>INFRAESTRUTURA PATRIMONIAL</a:t>
                      </a:r>
                    </a:p>
                    <a:p>
                      <a:pPr algn="just"/>
                      <a:endParaRPr lang="pt-BR" sz="15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Zelar pelo patrimônio público, prédios, praças, espaço público em geral, manter a estrutura física em funcionamento, construir, ampliar, reformar, como forma de possibilitar a acessibilidade da sociedade em geral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</a:t>
                      </a:r>
                      <a:r>
                        <a:rPr lang="pt-BR" sz="15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 Alta Floresta Viva” construção, reforma, ampliação e modernização de praças públicas</a:t>
                      </a:r>
                      <a:endParaRPr lang="pt-BR" sz="15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Construção, reforma e ampliação</a:t>
                      </a:r>
                      <a:r>
                        <a:rPr lang="pt-BR" sz="15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Sede da Secretaria de Infra Estrutura</a:t>
                      </a: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e recuperação de calçadas nas principais vias urbanas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Serviço de coleta de lixo</a:t>
                      </a:r>
                      <a:r>
                        <a:rPr lang="pt-BR" sz="15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nas ruas e avenidas do Município </a:t>
                      </a:r>
                      <a:endParaRPr lang="pt-BR" sz="15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5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Manutenção, conservação e limpeza  de praças, parques e jardins</a:t>
                      </a:r>
                      <a:endParaRPr lang="pt-BR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102.000,00</a:t>
                      </a: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224.000,00</a:t>
                      </a: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1.250.000,00</a:t>
                      </a: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1.960.500,00</a:t>
                      </a:r>
                    </a:p>
                    <a:p>
                      <a:pPr algn="r"/>
                      <a:endParaRPr lang="pt-BR" sz="15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115.000,00</a:t>
                      </a:r>
                    </a:p>
                    <a:p>
                      <a:pPr algn="r"/>
                      <a:endParaRPr lang="pt-BR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82.342,00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151.000,00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1.250.000,00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1.975.500,00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125.000,00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82.000,00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146.000,00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1.250.000,00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1.980.500,00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dirty="0" smtClean="0">
                          <a:latin typeface="+mn-lt"/>
                        </a:rPr>
                        <a:t>135.000,00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82.000,00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156.000,00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1.250.000,00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1.985.000,00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500" b="0" dirty="0" smtClean="0">
                          <a:latin typeface="+mn-lt"/>
                        </a:rPr>
                        <a:t>140.000,00</a:t>
                      </a:r>
                    </a:p>
                    <a:p>
                      <a:pPr algn="r"/>
                      <a:endParaRPr lang="pt-BR" sz="1500" b="0" dirty="0" smtClean="0">
                        <a:latin typeface="+mn-lt"/>
                      </a:endParaRPr>
                    </a:p>
                    <a:p>
                      <a:pPr algn="r"/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5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3.651.500,00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3.583.842,00</a:t>
                      </a:r>
                      <a:endParaRPr lang="pt-BR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3.593.500,00</a:t>
                      </a:r>
                      <a:endParaRPr lang="pt-BR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3.613.500,00</a:t>
                      </a:r>
                      <a:endParaRPr lang="pt-BR" sz="15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619310" y="6447398"/>
            <a:ext cx="297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76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315580" y="1191558"/>
            <a:ext cx="7560840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10: Secretaria de Infraestrutura </a:t>
            </a:r>
            <a:r>
              <a:rPr lang="pt-BR" sz="2400" b="1" dirty="0" smtClean="0">
                <a:solidFill>
                  <a:schemeClr val="bg1"/>
                </a:solidFill>
              </a:rPr>
              <a:t>e </a:t>
            </a:r>
            <a:r>
              <a:rPr lang="pt-BR" sz="2400" b="1" dirty="0">
                <a:solidFill>
                  <a:schemeClr val="bg1"/>
                </a:solidFill>
              </a:rPr>
              <a:t>Serviços Urbanos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295800" y="1707261"/>
            <a:ext cx="403244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Direção de Infraestrutura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02940"/>
              </p:ext>
            </p:extLst>
          </p:nvPr>
        </p:nvGraphicFramePr>
        <p:xfrm>
          <a:off x="275041" y="2203746"/>
          <a:ext cx="11753043" cy="42195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27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5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3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1130"/>
                <a:gridCol w="1413193"/>
                <a:gridCol w="1413193"/>
              </a:tblGrid>
              <a:tr h="39419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1262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EXECUÇÃO DE INFRAESTRUTURA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5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Ofertar infraestrutura física de competência governamental a toda população, execução de urbanização de ruas e avenidas. Execução de melhorias em vias públicas compreendendo os serviços de pavimentação asfáltica, galerias de águas pluviais, ciclovias, iluminação pública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de pontes, bueiros e galerias concreto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Pavimentação e obras complementares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Ampliação da rede</a:t>
                      </a:r>
                      <a:r>
                        <a:rPr lang="pt-BR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Iluminação Pública</a:t>
                      </a:r>
                      <a:endParaRPr lang="pt-BR" sz="16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Adquirir veículos</a:t>
                      </a:r>
                      <a:r>
                        <a:rPr lang="pt-BR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equipamentos para manutenção da iluminação pública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iluminação pública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de vias públicas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1.423.000,00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35.841.008,00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2.195.000,00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1.835.000,00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1.116.000,00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1.458.500,00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9.862.508,00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1.845.000,00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520.000,00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1.864.000,00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1.116.000,00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1.544.000,00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10.027.462,00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1.730.000,00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503.000,00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1.874.000,00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1.116.000,00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1.544.500,00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11.841.008,00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1.730.000,00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490.000,00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1.884.000,00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1.116.000,00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42.910.008,00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16.666.008,00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16.794.462,00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18.605.508,00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335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DA UNIDADE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48.046.508,00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21.815.350,00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</a:rPr>
                        <a:t>22.103.054,00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24.390.008,00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4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315580" y="1191558"/>
            <a:ext cx="7560840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10: Secretaria de Infraestrutura </a:t>
            </a:r>
            <a:r>
              <a:rPr lang="pt-BR" sz="2400" b="1" dirty="0" smtClean="0">
                <a:solidFill>
                  <a:schemeClr val="bg1"/>
                </a:solidFill>
              </a:rPr>
              <a:t>e </a:t>
            </a:r>
            <a:r>
              <a:rPr lang="pt-BR" sz="2400" b="1" dirty="0">
                <a:solidFill>
                  <a:schemeClr val="bg1"/>
                </a:solidFill>
              </a:rPr>
              <a:t>Serviços Urbanos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43672" y="1707261"/>
            <a:ext cx="568863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Direção de Trânsito Transporte e Segurança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449940"/>
              </p:ext>
            </p:extLst>
          </p:nvPr>
        </p:nvGraphicFramePr>
        <p:xfrm>
          <a:off x="284808" y="2280627"/>
          <a:ext cx="11622384" cy="4038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15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7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7643"/>
                <a:gridCol w="1457643"/>
                <a:gridCol w="1457643"/>
              </a:tblGrid>
              <a:tr h="37055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5845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EXECUÇÃO DE INFRAESTRUTURA</a:t>
                      </a:r>
                    </a:p>
                    <a:p>
                      <a:pPr algn="just"/>
                      <a:endParaRPr lang="pt-BR" sz="105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800" b="1" dirty="0" smtClean="0">
                          <a:latin typeface="+mn-lt"/>
                        </a:rPr>
                        <a:t>Objetivo</a:t>
                      </a:r>
                      <a:r>
                        <a:rPr lang="pt-BR" sz="1500" b="0" dirty="0" smtClean="0">
                          <a:latin typeface="+mn-lt"/>
                        </a:rPr>
                        <a:t>: Ofertar infraestrutura física de competência governamental a toda população, execução de urbanização de ruas e avenidas. Execução de melhorias em vias públicas compreendendo os serviços de pavimentação asfáltica, galerias de águas pluviais, ciclovias, iluminação pública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Aquisição de veículos e equipamentos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Implantação sistema de monitoramento por câmeras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Atividade administrativa trânsito, transportes e segurança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Guarda Municipal/Agente de Trânsito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JARI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555.000,00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872.000,00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5.000,00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14.000,00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93.000,00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560.000,00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880.000,00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5.200,00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13.000,00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100.000,00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565.000,00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903.000,00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5.500,00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13.000,00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60.000,00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572.000,00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913.000,00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6.000,00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57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2000" b="0" dirty="0" smtClean="0">
                        <a:latin typeface="+mn-lt"/>
                      </a:endParaRPr>
                    </a:p>
                    <a:p>
                      <a:pPr algn="ctr"/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1.648.000,00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1.552.200,00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1.586.500,00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1.564.000,00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9" y="6237312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87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315580" y="1167568"/>
            <a:ext cx="7560840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10: Secretaria de Infraestrutura </a:t>
            </a:r>
            <a:r>
              <a:rPr lang="pt-BR" sz="2400" b="1" dirty="0" smtClean="0">
                <a:solidFill>
                  <a:schemeClr val="bg1"/>
                </a:solidFill>
              </a:rPr>
              <a:t>e </a:t>
            </a:r>
            <a:r>
              <a:rPr lang="pt-BR" sz="2400" b="1" dirty="0">
                <a:solidFill>
                  <a:schemeClr val="bg1"/>
                </a:solidFill>
              </a:rPr>
              <a:t>Serviços Urbanos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43672" y="1638364"/>
            <a:ext cx="568863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Direção de Trânsito Transporte e Segurança 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12896"/>
              </p:ext>
            </p:extLst>
          </p:nvPr>
        </p:nvGraphicFramePr>
        <p:xfrm>
          <a:off x="438617" y="2026887"/>
          <a:ext cx="11528211" cy="44689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47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705"/>
                <a:gridCol w="1449705"/>
                <a:gridCol w="1449705"/>
              </a:tblGrid>
              <a:tr h="36871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0102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ADMINISTRATIVA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</a:t>
                      </a:r>
                      <a:r>
                        <a:rPr lang="pt-BR" sz="1400" b="0" dirty="0" smtClean="0">
                          <a:latin typeface="+mn-lt"/>
                        </a:rPr>
                        <a:t>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 e reforma de pontos de taxi e parada de ônibus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Ampliação, modernização e fiscalização de transito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48.000,00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30.000,00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51.000,00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30.000,00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51.000,00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80.000,00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68.000,00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81.000,00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81.000,00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  <a:tr h="3863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DA UNIDADE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1.728.000,00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1.620.200,00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1.667.500,00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1.645.000,00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34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313901" y="1689748"/>
            <a:ext cx="7560840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10: Secretaria de Infraestrutura </a:t>
            </a:r>
            <a:r>
              <a:rPr lang="pt-BR" sz="2400" b="1" dirty="0" smtClean="0">
                <a:solidFill>
                  <a:schemeClr val="bg1"/>
                </a:solidFill>
              </a:rPr>
              <a:t>e </a:t>
            </a:r>
            <a:r>
              <a:rPr lang="pt-BR" sz="2400" b="1" dirty="0">
                <a:solidFill>
                  <a:schemeClr val="bg1"/>
                </a:solidFill>
              </a:rPr>
              <a:t>Serviços Urbanos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8363"/>
              </p:ext>
            </p:extLst>
          </p:nvPr>
        </p:nvGraphicFramePr>
        <p:xfrm>
          <a:off x="977717" y="3140968"/>
          <a:ext cx="10233208" cy="1310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3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6880"/>
                <a:gridCol w="1706880"/>
                <a:gridCol w="1706880"/>
              </a:tblGrid>
              <a:tr h="3571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TOTAL</a:t>
                      </a:r>
                      <a:r>
                        <a:rPr lang="pt-BR" sz="2000" baseline="0" dirty="0" smtClean="0">
                          <a:latin typeface="AvenirNext LT Pro Cn"/>
                        </a:rPr>
                        <a:t> GERAL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6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GERAL</a:t>
                      </a:r>
                      <a:r>
                        <a:rPr lang="pt-BR" sz="1800" b="1" baseline="0" dirty="0" smtClean="0">
                          <a:latin typeface="+mn-lt"/>
                        </a:rPr>
                        <a:t> DO ÓRGÃO</a:t>
                      </a:r>
                      <a:endParaRPr lang="pt-BR" sz="1800" b="1" dirty="0" smtClean="0">
                        <a:latin typeface="+mn-lt"/>
                      </a:endParaRPr>
                    </a:p>
                    <a:p>
                      <a:pPr algn="just"/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53.327.550,00</a:t>
                      </a:r>
                    </a:p>
                    <a:p>
                      <a:pPr algn="r"/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27.045.550,00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27.454.554,00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30.155.008,00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9" y="631235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37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191558"/>
            <a:ext cx="554461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11: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Municipal de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575720" y="1662354"/>
            <a:ext cx="4412742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01 – Gabinete da Secretaria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7149"/>
              </p:ext>
            </p:extLst>
          </p:nvPr>
        </p:nvGraphicFramePr>
        <p:xfrm>
          <a:off x="191344" y="2132855"/>
          <a:ext cx="11808427" cy="44477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3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705"/>
                <a:gridCol w="1449705"/>
                <a:gridCol w="1579880"/>
              </a:tblGrid>
              <a:tr h="32906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4161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ADMINISTRATIVA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sz="1400" b="1" dirty="0" smtClean="0">
                          <a:latin typeface="+mn-lt"/>
                        </a:rPr>
                        <a:t>Objetivo</a:t>
                      </a:r>
                      <a:r>
                        <a:rPr lang="pt-BR" sz="1400" b="0" dirty="0" smtClean="0">
                          <a:latin typeface="+mn-lt"/>
                        </a:rPr>
                        <a:t>: Prospectar e implantar práticas inovadoras para a gestão municipal, reorganizando os serviços públicos e o uso dos recursos orçamentários, promovendo uma administração pública com meios eficazes e eficientes para a realização de suas atividades, bem como elaborar e coordenar com o chefe do executivo as políticas públicas dos setores administrativos, oferecendo condições para uma gestão com excelência que atenda as demandas dos servidores públicos e a população em geral.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Atividade administrativa do gabinete da Secretaria de Saúde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Ouvidoria do SUS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Conselho Municipal de Saúde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6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Cumprimento de Sentenças Judiciais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3.829.064,00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4.000,00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9.300,00</a:t>
                      </a: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318.000,00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3.886.250,00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4.300,00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10.050,00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98.000,00</a:t>
                      </a: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4.128.100,00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4.400,00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10.600,00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+mn-lt"/>
                        </a:rPr>
                        <a:t>105.000,00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4.359.950,00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4.500,00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11.150,00</a:t>
                      </a: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endParaRPr lang="pt-BR" sz="1600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110.000,00</a:t>
                      </a:r>
                    </a:p>
                    <a:p>
                      <a:pPr algn="r"/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0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15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4.160.364,00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3.998.600,00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4.248.100,00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4.248.100,00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  <a:tr h="45111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TOTAL DA UNIDADE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4.160.364,00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3.998.600,00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4.248.100,00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4.248.100,00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94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191558"/>
            <a:ext cx="554461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11: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Municipal de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637601" y="1744789"/>
            <a:ext cx="455675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Gestão de Atenção Básica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43743"/>
              </p:ext>
            </p:extLst>
          </p:nvPr>
        </p:nvGraphicFramePr>
        <p:xfrm>
          <a:off x="119336" y="2251207"/>
          <a:ext cx="11853772" cy="386806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9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5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5593"/>
                <a:gridCol w="1565593"/>
                <a:gridCol w="1565593"/>
              </a:tblGrid>
              <a:tr h="36656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2323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DAS POLÍTICAS PÚBLICAS DE SAÚDE</a:t>
                      </a: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Organizar as funções publicas para a promoção, proteção e recuperação da saúde dos indivíduos e da coletividade. Garantir aos servidores os respectivos legais e regulamentares.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das Unidades Básicas de Saúde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da Saúde Bucal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Agente Comunitário de Saúde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12.524.870,00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2.150.000,00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1.798.000,00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10.432.310,00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1.944.250,00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1.847.250,00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10.863.100,00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2.015.000,00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1.941.500,00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11.413.100,00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2.055.750,00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2.005.750,00</a:t>
                      </a: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1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16.472.870,00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14.223.810,00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14.819.600,00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15.474.600,00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9" y="631235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76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191558"/>
            <a:ext cx="554461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11: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Municipal de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637601" y="1723603"/>
            <a:ext cx="455675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02 – Gestão de Atenção Básica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60733"/>
              </p:ext>
            </p:extLst>
          </p:nvPr>
        </p:nvGraphicFramePr>
        <p:xfrm>
          <a:off x="459057" y="2276873"/>
          <a:ext cx="10782456" cy="37965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3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0780"/>
                <a:gridCol w="1160780"/>
                <a:gridCol w="1160780"/>
              </a:tblGrid>
              <a:tr h="3633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Programa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Ação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2022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2023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2024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venirNext LT Pro Cn"/>
                        </a:rPr>
                        <a:t>2025</a:t>
                      </a:r>
                      <a:endParaRPr lang="pt-BR" sz="2000" dirty="0">
                        <a:latin typeface="AvenirNext LT Pro C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93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INFRAESTRUTURA DE SAÚDE</a:t>
                      </a: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Proporcionar melhor espaço físico com a construção, ampliação e reforma de UBS no município, promover a implantação de novos projetos em áreas com potencial de ampliação da capacidade instalada para garantir a qualidade de atendimento de saúde a população.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Construção, reforma e ampliação das unidades básicas de saúde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55.800,00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65.600,00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74.500,00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68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+mn-lt"/>
                        </a:rPr>
                        <a:t>Total do Programa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150.000,00</a:t>
                      </a:r>
                      <a:endParaRPr lang="pt-BR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55.800,00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latin typeface="+mn-lt"/>
                        </a:rPr>
                        <a:t>65.600,00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latin typeface="+mn-lt"/>
                        </a:rPr>
                        <a:t>74.500,00</a:t>
                      </a:r>
                      <a:endParaRPr lang="pt-BR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9" y="631235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30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143672" y="1191558"/>
            <a:ext cx="5544616" cy="4707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Órgão </a:t>
            </a:r>
            <a:r>
              <a:rPr lang="pt-BR" sz="2400" b="1" dirty="0" smtClean="0">
                <a:solidFill>
                  <a:schemeClr val="bg1"/>
                </a:solidFill>
              </a:rPr>
              <a:t>11: </a:t>
            </a:r>
            <a:r>
              <a:rPr lang="pt-BR" sz="2400" b="1" dirty="0">
                <a:solidFill>
                  <a:schemeClr val="bg1"/>
                </a:solidFill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</a:rPr>
              <a:t>Municipal de 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46620" y="1703298"/>
            <a:ext cx="533872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 Unidade 03 – Gestão de Média e Alta Complexidade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67917"/>
              </p:ext>
            </p:extLst>
          </p:nvPr>
        </p:nvGraphicFramePr>
        <p:xfrm>
          <a:off x="191344" y="2132855"/>
          <a:ext cx="11650570" cy="42462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83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3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9880"/>
                <a:gridCol w="1579880"/>
                <a:gridCol w="1449705"/>
              </a:tblGrid>
              <a:tr h="33209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Programa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2023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2025</a:t>
                      </a:r>
                      <a:endParaRPr lang="pt-B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0064">
                <a:tc>
                  <a:txBody>
                    <a:bodyPr/>
                    <a:lstStyle/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GESTÃO DAS POLÍTICAS PÚBLICAS DE SAÚDE</a:t>
                      </a:r>
                    </a:p>
                    <a:p>
                      <a:pPr algn="just"/>
                      <a:endParaRPr lang="pt-BR" sz="1000" b="1" dirty="0" smtClean="0">
                        <a:latin typeface="+mn-lt"/>
                      </a:endParaRPr>
                    </a:p>
                    <a:p>
                      <a:pPr algn="just"/>
                      <a:r>
                        <a:rPr lang="pt-BR" b="1" dirty="0" smtClean="0">
                          <a:latin typeface="+mn-lt"/>
                        </a:rPr>
                        <a:t>Objetivo</a:t>
                      </a:r>
                      <a:r>
                        <a:rPr lang="pt-BR" b="0" dirty="0" smtClean="0">
                          <a:latin typeface="+mn-lt"/>
                        </a:rPr>
                        <a:t>: Organizar as funções publicas para a promoção, proteção e recuperação da saúde dos indivíduos e da coletividade. Garantir aos servidores os respectivos legais e regulamentares. 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Centro de Hanseníase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Consórcio Intermunicipal de Saúde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de Rede de Apoio e Diagnóstico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Manutenção do Tratamento Fora do Município – TFD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Assistência a Rede Especial de Consultas Médicas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614.000,00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1.104.000,00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2.194.600,00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1.412.700,00</a:t>
                      </a: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20.000,00</a:t>
                      </a:r>
                    </a:p>
                    <a:p>
                      <a:pPr algn="r"/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610.850,00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1.104.200,00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2.271.130,00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1.211.450,00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21.150,00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657.700,00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1.154.400,00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2.373.560,00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1.259.700,00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 smtClean="0">
                        <a:latin typeface="+mn-lt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latin typeface="+mn-lt"/>
                        </a:rPr>
                        <a:t>23.200,00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706.822,00</a:t>
                      </a:r>
                    </a:p>
                    <a:p>
                      <a:pPr algn="l"/>
                      <a:endParaRPr lang="pt-BR" b="0" dirty="0" smtClean="0">
                        <a:latin typeface="+mn-lt"/>
                      </a:endParaRPr>
                    </a:p>
                    <a:p>
                      <a:pPr algn="l"/>
                      <a:r>
                        <a:rPr lang="pt-BR" b="0" dirty="0" smtClean="0">
                          <a:latin typeface="+mn-lt"/>
                        </a:rPr>
                        <a:t>1.184.400,00</a:t>
                      </a:r>
                    </a:p>
                    <a:p>
                      <a:pPr algn="l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2.415.990,00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1.280.950,00</a:t>
                      </a: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endParaRPr lang="pt-BR" b="0" dirty="0" smtClean="0">
                        <a:latin typeface="+mn-lt"/>
                      </a:endParaRPr>
                    </a:p>
                    <a:p>
                      <a:pPr algn="r"/>
                      <a:r>
                        <a:rPr lang="pt-BR" b="0" dirty="0" smtClean="0">
                          <a:latin typeface="+mn-lt"/>
                        </a:rPr>
                        <a:t>25.250,00</a:t>
                      </a:r>
                      <a:endParaRPr lang="pt-BR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40776"/>
            <a:ext cx="1962150" cy="11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5511686" y="119292"/>
            <a:ext cx="4669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Câmara Municipal</a:t>
            </a:r>
          </a:p>
          <a:p>
            <a:r>
              <a:rPr lang="pt-BR" sz="2600" dirty="0" smtClean="0">
                <a:solidFill>
                  <a:schemeClr val="accent1">
                    <a:lumMod val="75000"/>
                  </a:schemeClr>
                </a:solidFill>
              </a:rPr>
              <a:t>De Alta Floresta</a:t>
            </a:r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1"/>
            <a:ext cx="1962150" cy="119311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17" y="69050"/>
            <a:ext cx="1042720" cy="9961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199009" y="6312354"/>
            <a:ext cx="422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www.altafloresta.mt.leg.br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25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14824</TotalTime>
  <Words>12635</Words>
  <Application>Microsoft Office PowerPoint</Application>
  <PresentationFormat>Widescreen</PresentationFormat>
  <Paragraphs>4807</Paragraphs>
  <Slides>126</Slides>
  <Notes>115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126</vt:i4>
      </vt:variant>
    </vt:vector>
  </HeadingPairs>
  <TitlesOfParts>
    <vt:vector size="134" baseType="lpstr">
      <vt:lpstr>Aharoni</vt:lpstr>
      <vt:lpstr>Arial</vt:lpstr>
      <vt:lpstr>Arial Black</vt:lpstr>
      <vt:lpstr>AvenirNext LT Pro Cn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Município de Alta Floresta</dc:title>
  <dc:creator>Usuario</dc:creator>
  <cp:lastModifiedBy>Prefeitura</cp:lastModifiedBy>
  <cp:revision>875</cp:revision>
  <cp:lastPrinted>2021-09-17T17:25:09Z</cp:lastPrinted>
  <dcterms:created xsi:type="dcterms:W3CDTF">2017-07-24T14:28:10Z</dcterms:created>
  <dcterms:modified xsi:type="dcterms:W3CDTF">2021-10-15T13:04:14Z</dcterms:modified>
</cp:coreProperties>
</file>